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62" r:id="rId5"/>
    <p:sldId id="275" r:id="rId6"/>
    <p:sldId id="283" r:id="rId7"/>
    <p:sldId id="271" r:id="rId8"/>
    <p:sldId id="272" r:id="rId9"/>
    <p:sldId id="273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4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5" autoAdjust="0"/>
  </p:normalViewPr>
  <p:slideViewPr>
    <p:cSldViewPr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2" d="100"/>
          <a:sy n="122" d="100"/>
        </p:scale>
        <p:origin x="40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30.01.2023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‹#›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-152400" y="971550"/>
            <a:ext cx="7412038" cy="4170363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964488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964488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5436096"/>
            <a:ext cx="5560412" cy="309634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30.01.2023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C65D888D-B3D4-4A2C-B4FA-EDB94D3A66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34" y="1529118"/>
            <a:ext cx="10888133" cy="348405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1933" y="5209915"/>
            <a:ext cx="10887359" cy="409843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51933" y="5733256"/>
            <a:ext cx="10887359" cy="34887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Ort, Datum, Autor</a:t>
            </a:r>
            <a:endParaRPr lang="de-CH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1618A62-4A25-4D8D-AC08-3BA68B8934FF}"/>
              </a:ext>
            </a:extLst>
          </p:cNvPr>
          <p:cNvGrpSpPr/>
          <p:nvPr userDrawn="1"/>
        </p:nvGrpSpPr>
        <p:grpSpPr>
          <a:xfrm>
            <a:off x="652708" y="0"/>
            <a:ext cx="3354493" cy="1304855"/>
            <a:chOff x="0" y="0"/>
            <a:chExt cx="2516400" cy="1272021"/>
          </a:xfrm>
        </p:grpSpPr>
        <p:sp>
          <p:nvSpPr>
            <p:cNvPr id="12" name="Text Box 27">
              <a:extLst>
                <a:ext uri="{FF2B5EF4-FFF2-40B4-BE49-F238E27FC236}">
                  <a16:creationId xmlns:a16="http://schemas.microsoft.com/office/drawing/2014/main" id="{D699EAC3-5A47-4749-AE3F-4985D128975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0" y="127221"/>
              <a:ext cx="2516400" cy="11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0" tIns="0" rIns="0" bIns="0" anchor="t" anchorCtr="0" upright="1">
              <a:noAutofit/>
            </a:bodyPr>
            <a:lstStyle/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de-CH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Verband Schweizer 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de-CH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Abwasser- und 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de-CH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Gewässerschutz-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fr-FR" sz="800" spc="2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fachleute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fr-FR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fr-FR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Association suisse 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fr-FR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 professionnels 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fr-FR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la protection 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it-IT" sz="800" spc="2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</a:t>
              </a:r>
              <a:r>
                <a:rPr lang="it-IT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800" spc="2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eaux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it-IT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it-IT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Associazione svizzera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it-IT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dei professionisti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it-IT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della protezione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it-IT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delle acque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it-IT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it-IT" sz="800" spc="2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Swiss</a:t>
              </a:r>
              <a:r>
                <a:rPr lang="it-IT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Water 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fr-FR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Association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D3D200F-DECD-4615-A32D-4CDAD4D4DB39}"/>
                </a:ext>
              </a:extLst>
            </p:cNvPr>
            <p:cNvSpPr/>
            <p:nvPr userDrawn="1"/>
          </p:nvSpPr>
          <p:spPr>
            <a:xfrm>
              <a:off x="0" y="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CH" sz="1800"/>
            </a:p>
          </p:txBody>
        </p:sp>
      </p:grp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AA05C7-1F9C-422B-A241-0BF9B5849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9278-5B98-4AD7-98A9-DD6FFBA2B96C}" type="datetime1">
              <a:rPr lang="de-CH" smtClean="0"/>
              <a:t>30.01.2023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4E5355-F86B-4B3F-9EE9-FC58651AD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1D9A0891-0C14-4BA2-A4C6-B45D02F18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9144-F9FC-4EC3-A447-4AA868602D13}" type="datetime1">
              <a:rPr lang="de-CH" smtClean="0"/>
              <a:t>30.01.2023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3474" y="1504811"/>
            <a:ext cx="5250505" cy="46721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615-8DA2-491F-AC35-0B55F57C3FEC}" type="datetime1">
              <a:rPr lang="de-CH" smtClean="0"/>
              <a:t>30.01.2023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A4506C2-660B-4D8F-B6CD-BCBF25AFAD1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0686" y="1504811"/>
            <a:ext cx="5250505" cy="46721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8713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5AD4-E11C-4B12-BF6E-E7CDD9A63ECE}" type="datetime1">
              <a:rPr lang="de-CH" smtClean="0"/>
              <a:t>30.01.2023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1" name="Bildplatzhalter 19">
            <a:extLst>
              <a:ext uri="{FF2B5EF4-FFF2-40B4-BE49-F238E27FC236}">
                <a16:creationId xmlns:a16="http://schemas.microsoft.com/office/drawing/2014/main" id="{F3359DEC-10D5-411F-8FDE-FA564044EB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2709" y="1579419"/>
            <a:ext cx="10906409" cy="429785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AA942D4-D03C-4466-9C5C-79A3B10408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709" y="5949280"/>
            <a:ext cx="10906409" cy="360040"/>
          </a:xfrm>
        </p:spPr>
        <p:txBody>
          <a:bodyPr anchor="t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Bildlegende durch Klicken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2674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9">
            <a:extLst>
              <a:ext uri="{FF2B5EF4-FFF2-40B4-BE49-F238E27FC236}">
                <a16:creationId xmlns:a16="http://schemas.microsoft.com/office/drawing/2014/main" id="{0F27FF9C-77FC-4CA2-B029-3B592A7920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de-CH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AD3EEF06-F599-4E53-8CB2-0233FF8CDF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709" y="5949280"/>
            <a:ext cx="10906409" cy="505171"/>
          </a:xfrm>
        </p:spPr>
        <p:txBody>
          <a:bodyPr anchor="b"/>
          <a:lstStyle>
            <a:lvl1pPr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Bildlegende durch Klicken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1446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9">
            <a:extLst>
              <a:ext uri="{FF2B5EF4-FFF2-40B4-BE49-F238E27FC236}">
                <a16:creationId xmlns:a16="http://schemas.microsoft.com/office/drawing/2014/main" id="{0F27FF9C-77FC-4CA2-B029-3B592A7920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1E6736-F605-4DB5-AB07-5DFF45CB41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8076" y="3789040"/>
            <a:ext cx="5423925" cy="1728192"/>
          </a:xfrm>
          <a:solidFill>
            <a:srgbClr val="FFFFFF">
              <a:alpha val="80000"/>
            </a:srgbClr>
          </a:solidFill>
        </p:spPr>
        <p:txBody>
          <a:bodyPr lIns="252000" tIns="144000" rIns="252000" bIns="144000"/>
          <a:lstStyle>
            <a:lvl1pPr>
              <a:defRPr b="0" i="1">
                <a:solidFill>
                  <a:schemeClr val="tx2"/>
                </a:solidFill>
              </a:defRPr>
            </a:lvl1pPr>
            <a:lvl2pPr>
              <a:defRPr b="0" i="1">
                <a:solidFill>
                  <a:schemeClr val="tx2"/>
                </a:solidFill>
              </a:defRPr>
            </a:lvl2pPr>
            <a:lvl3pPr>
              <a:defRPr b="0" i="1">
                <a:solidFill>
                  <a:schemeClr val="tx2"/>
                </a:solidFill>
              </a:defRPr>
            </a:lvl3pPr>
            <a:lvl4pPr>
              <a:defRPr b="0" i="1">
                <a:solidFill>
                  <a:schemeClr val="tx2"/>
                </a:solidFill>
              </a:defRPr>
            </a:lvl4pPr>
            <a:lvl5pPr marL="539750" indent="0">
              <a:buNone/>
              <a:defRPr b="0" i="1">
                <a:solidFill>
                  <a:schemeClr val="tx2"/>
                </a:solidFill>
              </a:defRPr>
            </a:lvl5pPr>
          </a:lstStyle>
          <a:p>
            <a:r>
              <a:rPr lang="de-CH" dirty="0"/>
              <a:t>Diese </a:t>
            </a:r>
            <a:r>
              <a:rPr lang="de-CH" dirty="0" err="1"/>
              <a:t>Textbox</a:t>
            </a:r>
            <a:r>
              <a:rPr lang="de-CH" dirty="0"/>
              <a:t> kann frei verschoben werden. Sie soll rechts oder links am Seitenrand stehen.</a:t>
            </a:r>
          </a:p>
        </p:txBody>
      </p:sp>
    </p:spTree>
    <p:extLst>
      <p:ext uri="{BB962C8B-B14F-4D97-AF65-F5344CB8AC3E}">
        <p14:creationId xmlns:p14="http://schemas.microsoft.com/office/powerpoint/2010/main" val="290468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30F2-E625-46C8-9ADB-239AEAF382FD}" type="datetime1">
              <a:rPr lang="de-CH" smtClean="0"/>
              <a:t>30.01.2023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A332-DDF4-4CB2-BD4F-BDAA942AB44B}" type="datetime1">
              <a:rPr lang="de-CH" smtClean="0"/>
              <a:t>30.01.2023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53473" y="415637"/>
            <a:ext cx="8898911" cy="81280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3474" y="1504811"/>
            <a:ext cx="10885052" cy="46721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905528" y="6454451"/>
            <a:ext cx="1513384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7DB00055-7175-4DC1-B94B-E44348CB3BE8}" type="datetime1">
              <a:rPr lang="de-CH" smtClean="0"/>
              <a:t>30.01.2023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52708" y="6442364"/>
            <a:ext cx="7872875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CH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93993" y="6442364"/>
            <a:ext cx="745299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accent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8688" y="6000468"/>
            <a:ext cx="89728" cy="85536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2D678FE-67A7-4B77-8EFA-060D16F6919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678" y="331309"/>
            <a:ext cx="1450848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5" r:id="rId3"/>
    <p:sldLayoutId id="2147483667" r:id="rId4"/>
    <p:sldLayoutId id="2147483666" r:id="rId5"/>
    <p:sldLayoutId id="2147483668" r:id="rId6"/>
    <p:sldLayoutId id="2147483663" r:id="rId7"/>
    <p:sldLayoutId id="2147483664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78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415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79388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line.brander@vsa.ch" TargetMode="External"/><Relationship Id="rId2" Type="http://schemas.openxmlformats.org/officeDocument/2006/relationships/hyperlink" Target="https://vsa.ch/Mediathek/infoblatt-verfuegbarkeit-von-faellmitteln-fuer-ara-in-der-schweiz-herbst-2022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9" b="25979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C8FEA95-DE80-4F2B-99F4-43716B8D5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244" y="5522849"/>
            <a:ext cx="10887359" cy="409843"/>
          </a:xfrm>
        </p:spPr>
        <p:txBody>
          <a:bodyPr/>
          <a:lstStyle/>
          <a:p>
            <a:pPr algn="l" rtl="0"/>
            <a:r>
              <a:rPr lang="it-IT" b="1" i="0" u="none" baseline="0" dirty="0"/>
              <a:t>Panoramica sulla disponibilità di sostanze chimiche negli IDA in Svizzera</a:t>
            </a:r>
            <a:r>
              <a:rPr lang="it-IT" dirty="0"/>
              <a:t/>
            </a:r>
            <a:br>
              <a:rPr lang="it-IT" dirty="0"/>
            </a:br>
            <a:r>
              <a:rPr lang="it-IT" b="1" i="0" u="none" baseline="0" dirty="0"/>
              <a:t>Risultati del sondaggio, stato dicembre 2022</a:t>
            </a:r>
            <a:endParaRPr lang="it-IT" noProof="0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B489A94D-5AAF-4E9D-931B-0220B3187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244" y="5995125"/>
            <a:ext cx="10887359" cy="348870"/>
          </a:xfrm>
        </p:spPr>
        <p:txBody>
          <a:bodyPr/>
          <a:lstStyle/>
          <a:p>
            <a:pPr algn="l" rtl="0"/>
            <a:r>
              <a:rPr lang="it-IT" b="0" i="0" u="none" baseline="0" dirty="0" err="1"/>
              <a:t>Glattbrugg</a:t>
            </a:r>
            <a:r>
              <a:rPr lang="it-IT" b="0" i="0" u="none" baseline="0" dirty="0"/>
              <a:t>, </a:t>
            </a:r>
            <a:r>
              <a:rPr lang="it-IT" b="0" i="0" u="none" baseline="0" dirty="0" smtClean="0"/>
              <a:t>16.1.</a:t>
            </a:r>
            <a:r>
              <a:rPr lang="it-IT" dirty="0" smtClean="0"/>
              <a:t>23</a:t>
            </a:r>
            <a:endParaRPr lang="it-IT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8F6409-D790-44CB-97C0-FEEB3B50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b="0" i="0" u="none" baseline="0"/>
              <a:t>Analisi sondaggio sulla disponibilità di sostanze chimici negli IDA, stato dicembre 2022</a:t>
            </a:r>
            <a:endParaRPr lang="it-I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65EED9-EA03-4C6A-A6C9-DC7CA7E28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42AD375-037F-43D0-B059-5172DA06796A}" type="slidenum">
              <a:rPr/>
              <a:pPr/>
              <a:t>1</a:t>
            </a:fld>
            <a:endParaRPr lang="it-I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70C8118-6B40-438E-B8CB-41FEB70344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5481535"/>
            <a:ext cx="1451827" cy="1376465"/>
          </a:xfrm>
          <a:prstGeom prst="rect">
            <a:avLst/>
          </a:prstGeom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128F6409-D790-44CB-97C0-FEEB3B50453A}"/>
              </a:ext>
            </a:extLst>
          </p:cNvPr>
          <p:cNvSpPr txBox="1">
            <a:spLocks/>
          </p:cNvSpPr>
          <p:nvPr/>
        </p:nvSpPr>
        <p:spPr>
          <a:xfrm>
            <a:off x="8616280" y="5044393"/>
            <a:ext cx="2947595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b="0" i="0" u="none" baseline="0" dirty="0"/>
              <a:t>IDA </a:t>
            </a:r>
            <a:r>
              <a:rPr lang="it-IT" b="0" i="0" u="none" baseline="0" dirty="0" err="1"/>
              <a:t>Herisau</a:t>
            </a:r>
            <a:r>
              <a:rPr lang="it-IT" b="0" i="0" u="none" baseline="0" dirty="0"/>
              <a:t>, Stazione precipitanti, by </a:t>
            </a:r>
            <a:r>
              <a:rPr lang="it-IT" b="0" i="0" u="none" baseline="0" dirty="0" err="1"/>
              <a:t>Milad</a:t>
            </a:r>
            <a:r>
              <a:rPr lang="it-IT" b="0" i="0" u="none" baseline="0" dirty="0"/>
              <a:t> su incarico di </a:t>
            </a:r>
            <a:r>
              <a:rPr lang="it-IT" b="0" i="0" u="none" baseline="0" dirty="0" err="1"/>
              <a:t>VSA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91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473" y="599975"/>
            <a:ext cx="8898911" cy="812801"/>
          </a:xfrm>
        </p:spPr>
        <p:txBody>
          <a:bodyPr/>
          <a:lstStyle/>
          <a:p>
            <a:pPr algn="l" rtl="0"/>
            <a:r>
              <a:rPr lang="it-IT" b="1" i="0" u="none" baseline="0"/>
              <a:t>Oltre tre quarti di tutti gli IDA partecipanti ritengono di poter ricevere una quantità sufficiente di flocculanti, mentre 13 IDA considerano la situazione incerta 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b="0" i="0" u="none" baseline="0"/>
              <a:t>Analisi sondaggio sulla disponibilità di sostanze chimici negli IDA, stato dicembre 2022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42AD375-037F-43D0-B059-5172DA06796A}" type="slidenum">
              <a:rPr/>
              <a:pPr/>
              <a:t>10</a:t>
            </a:fld>
            <a:endParaRPr lang="it-IT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2607" y="1340768"/>
            <a:ext cx="10885052" cy="16749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l" rtl="0">
              <a:buNone/>
            </a:pPr>
            <a:r>
              <a:rPr lang="it-IT" sz="2000"/>
              <a:t/>
            </a:r>
            <a:br>
              <a:rPr lang="it-IT" sz="2000"/>
            </a:br>
            <a:r>
              <a:rPr lang="it-IT" sz="2000"/>
              <a:t/>
            </a:r>
            <a:br>
              <a:rPr lang="it-IT" sz="2000"/>
            </a:br>
            <a:r>
              <a:rPr lang="it-IT" sz="2000" b="0" i="0" u="none" baseline="0"/>
              <a:t>Come valutate lo sviluppo delle forniture di flocculanti per il vostro IDA per i prossimi tre mesi?</a:t>
            </a:r>
            <a:endParaRPr lang="it-IT" sz="2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652607" y="2494292"/>
            <a:ext cx="11183208" cy="3000794"/>
            <a:chOff x="652607" y="2494292"/>
            <a:chExt cx="11183208" cy="30007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2607" y="2544154"/>
              <a:ext cx="10885920" cy="290107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14478" y="2544154"/>
              <a:ext cx="5813873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 rtl="0"/>
              <a:r>
                <a:rPr lang="it-IT" sz="2000" b="0" i="0" u="none" baseline="0"/>
                <a:t>Molto probabilmente riceveremo quantità sufficienti di flocculanti.</a:t>
              </a:r>
              <a:endParaRPr lang="it-IT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98878" y="3717032"/>
              <a:ext cx="6196555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 rtl="0"/>
              <a:r>
                <a:rPr lang="it-IT" sz="2000" b="0" i="0" u="none" baseline="0"/>
                <a:t>Non sappiamo se riceveremo quantità sufficienti di flocculanti.</a:t>
              </a:r>
              <a:endParaRPr lang="it-IT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98878" y="3140968"/>
              <a:ext cx="634414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 rtl="0"/>
              <a:r>
                <a:rPr lang="it-IT" sz="2000" b="0" i="0" u="none" baseline="0"/>
                <a:t>Se pianifichiamo bene e ordiniamo per tempo, probabilmente riceveremo quantità sufficienti di flocculanti.</a:t>
              </a:r>
              <a:endParaRPr lang="it-IT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12405" y="4262265"/>
              <a:ext cx="5832649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 rtl="0"/>
              <a:r>
                <a:rPr lang="it-IT" sz="2000" b="0" i="0" u="none" baseline="0"/>
                <a:t>Probabilmente ci saranno periodi in cui non riceveremo quantità sufficienti di flocculanti.</a:t>
              </a:r>
              <a:endParaRPr lang="it-IT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03810" y="4869160"/>
              <a:ext cx="70380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 rtl="0"/>
              <a:r>
                <a:rPr lang="it-IT" sz="2000" b="0" i="0" u="none" baseline="0"/>
                <a:t>Altro</a:t>
              </a:r>
              <a:endParaRPr lang="it-IT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92012" y="2671731"/>
              <a:ext cx="55226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 rtl="0"/>
              <a:r>
                <a:rPr lang="it-IT" sz="2000" b="0" i="0" u="none" baseline="0"/>
                <a:t>142</a:t>
              </a:r>
              <a:endParaRPr lang="it-IT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43018" y="3319668"/>
              <a:ext cx="55226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 rtl="0"/>
              <a:r>
                <a:rPr lang="it-IT" sz="2000" b="0" i="0" u="none" baseline="0"/>
                <a:t>163</a:t>
              </a:r>
              <a:endParaRPr lang="it-IT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30077" y="3790822"/>
              <a:ext cx="27613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 rtl="0"/>
              <a:r>
                <a:rPr lang="it-IT" sz="2000" b="0" i="0" u="none" baseline="0"/>
                <a:t>10</a:t>
              </a:r>
              <a:endParaRPr lang="it-IT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68142" y="4287025"/>
              <a:ext cx="40380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 rtl="0"/>
              <a:r>
                <a:rPr lang="it-IT" sz="2000" b="0" i="0" u="none" baseline="0"/>
                <a:t>3</a:t>
              </a:r>
              <a:endParaRPr lang="it-IT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89646" y="4814550"/>
              <a:ext cx="55226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 rtl="0"/>
              <a:r>
                <a:rPr lang="it-IT" sz="2000" b="0" i="0" u="none" baseline="0"/>
                <a:t>51</a:t>
              </a:r>
              <a:endParaRPr lang="it-IT" sz="200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82600" y="2494292"/>
              <a:ext cx="3153215" cy="3000794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272408" y="2746265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1" name="Oval 20"/>
            <p:cNvSpPr/>
            <p:nvPr/>
          </p:nvSpPr>
          <p:spPr>
            <a:xfrm>
              <a:off x="1268541" y="3257426"/>
              <a:ext cx="288032" cy="2880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2" name="Oval 21"/>
            <p:cNvSpPr/>
            <p:nvPr/>
          </p:nvSpPr>
          <p:spPr>
            <a:xfrm>
              <a:off x="1269194" y="3792622"/>
              <a:ext cx="288032" cy="2880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3" name="Oval 22"/>
            <p:cNvSpPr/>
            <p:nvPr/>
          </p:nvSpPr>
          <p:spPr>
            <a:xfrm>
              <a:off x="1274614" y="4335859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4" name="Oval 23"/>
            <p:cNvSpPr/>
            <p:nvPr/>
          </p:nvSpPr>
          <p:spPr>
            <a:xfrm>
              <a:off x="1266019" y="4871458"/>
              <a:ext cx="288032" cy="2880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652607" y="5248862"/>
            <a:ext cx="10885052" cy="1303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l" rtl="0">
              <a:buNone/>
            </a:pPr>
            <a:r>
              <a:rPr lang="it-IT" sz="2000" b="0" i="0" u="none" baseline="0"/>
              <a:t>Osservazioni riportate alla voce Altro:</a:t>
            </a:r>
          </a:p>
          <a:p>
            <a:pPr lvl="1" algn="l" rtl="0"/>
            <a:r>
              <a:rPr lang="it-IT" sz="2000" b="0" i="0" u="none" baseline="0"/>
              <a:t>Nessun problema, possiamo ordinare (20)</a:t>
            </a:r>
          </a:p>
          <a:p>
            <a:pPr lvl="1" algn="l" rtl="0"/>
            <a:r>
              <a:rPr lang="it-IT" sz="2000" b="0" i="0" u="none" baseline="0"/>
              <a:t>Nessuna stima possibile o non utilizziamo precipitanti (31)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8155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-IT" b="1" i="0" u="none" baseline="0"/>
              <a:t>Oltre ai precipitanti e ai flocculanti, nessun’altra sostanza chimica utilizzata da molti IDA sembra scarseggiare 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b="0" i="0" u="none" baseline="0"/>
              <a:t>Analisi sondaggio sulla disponibilità di sostanze chimici negli IDA, stato dicembre 2022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42AD375-037F-43D0-B059-5172DA06796A}" type="slidenum">
              <a:rPr/>
              <a:pPr/>
              <a:t>11</a:t>
            </a:fld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551384" y="1340768"/>
            <a:ext cx="11233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it-IT" b="0" i="0" u="none" baseline="0"/>
              <a:t>Nel vostro IDA avete altri prodotti chimici che al momento scarseggiano o scarseggeranno tra breve? Se sì, indicate di quali prodotti chimici si tratta, com’è la situazione delle consegne, i livelli delle scorte ecc.</a:t>
            </a:r>
            <a:endParaRPr lang="it-IT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639004"/>
              </p:ext>
            </p:extLst>
          </p:nvPr>
        </p:nvGraphicFramePr>
        <p:xfrm>
          <a:off x="652708" y="2104120"/>
          <a:ext cx="8128000" cy="3249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5380">
                  <a:extLst>
                    <a:ext uri="{9D8B030D-6E8A-4147-A177-3AD203B41FA5}">
                      <a16:colId xmlns:a16="http://schemas.microsoft.com/office/drawing/2014/main" val="3205421817"/>
                    </a:ext>
                  </a:extLst>
                </a:gridCol>
                <a:gridCol w="1892620">
                  <a:extLst>
                    <a:ext uri="{9D8B030D-6E8A-4147-A177-3AD203B41FA5}">
                      <a16:colId xmlns:a16="http://schemas.microsoft.com/office/drawing/2014/main" val="1543881001"/>
                    </a:ext>
                  </a:extLst>
                </a:gridCol>
              </a:tblGrid>
              <a:tr h="35353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Prodotti chimici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Indicazioni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1184220"/>
                  </a:ext>
                </a:extLst>
              </a:tr>
              <a:tr h="35353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Acido cloridrico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5370770"/>
                  </a:ext>
                </a:extLst>
              </a:tr>
              <a:tr h="35353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Acido fosforico 75%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5847440"/>
                  </a:ext>
                </a:extLst>
              </a:tr>
              <a:tr h="35353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Soda caustica 50%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130303"/>
                  </a:ext>
                </a:extLst>
              </a:tr>
              <a:tr h="35353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Candeggina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9405024"/>
                  </a:ext>
                </a:extLst>
              </a:tr>
              <a:tr h="35353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Disperdenti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0811308"/>
                  </a:ext>
                </a:extLst>
              </a:tr>
              <a:tr h="42136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Fonte C per SHARON (zucchero dietetico, glicerina, metanolo)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9183051"/>
                  </a:ext>
                </a:extLst>
              </a:tr>
              <a:tr h="35353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Cloruro di alluminio sostituito da solfato di alluminio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4852206"/>
                  </a:ext>
                </a:extLst>
              </a:tr>
              <a:tr h="35353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Acido citrico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0548438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9192344" y="2099429"/>
            <a:ext cx="2705456" cy="11061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l" rtl="0">
              <a:buNone/>
            </a:pPr>
            <a:r>
              <a:rPr lang="it-IT" sz="2000" b="0" i="0" u="none" baseline="0"/>
              <a:t>Osservazione:</a:t>
            </a:r>
          </a:p>
          <a:p>
            <a:pPr lvl="1" algn="l" rtl="0"/>
            <a:r>
              <a:rPr lang="it-IT" sz="2000" b="0" i="0" u="none" baseline="0"/>
              <a:t>In alcuni casi i prezzi dei prodotti chimici sono aumentati sensibilmente, ad esempio quelli del carbone attivo in polvere e degli agenti antischiuma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1770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708" y="1064790"/>
            <a:ext cx="8898911" cy="812801"/>
          </a:xfrm>
        </p:spPr>
        <p:txBody>
          <a:bodyPr/>
          <a:lstStyle/>
          <a:p>
            <a:pPr algn="l" rtl="0"/>
            <a:r>
              <a:rPr lang="it-IT" sz="2600" b="1" i="0" u="none" baseline="0" dirty="0"/>
              <a:t>Molti IDA non riscontrano attualmente problemi. Tuttavia, in questo momento è importante pianificare bene e ordinare le sostanze chimiche per tempo. I prezzi sono aumentati sensibilmente. È auspicabile una comunicazione chiara da parte delle autorità.</a:t>
            </a:r>
            <a:endParaRPr lang="it-IT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b="0" i="0" u="none" baseline="0"/>
              <a:t>Analisi sondaggio sulla disponibilità di sostanze chimici negli IDA, stato dicembre 2022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42AD375-037F-43D0-B059-5172DA06796A}" type="slidenum">
              <a:rPr/>
              <a:pPr/>
              <a:t>12</a:t>
            </a:fld>
            <a:endParaRPr lang="it-IT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610470"/>
              </p:ext>
            </p:extLst>
          </p:nvPr>
        </p:nvGraphicFramePr>
        <p:xfrm>
          <a:off x="652708" y="2276872"/>
          <a:ext cx="10886584" cy="297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9291">
                  <a:extLst>
                    <a:ext uri="{9D8B030D-6E8A-4147-A177-3AD203B41FA5}">
                      <a16:colId xmlns:a16="http://schemas.microsoft.com/office/drawing/2014/main" val="2977504340"/>
                    </a:ext>
                  </a:extLst>
                </a:gridCol>
                <a:gridCol w="1187293">
                  <a:extLst>
                    <a:ext uri="{9D8B030D-6E8A-4147-A177-3AD203B41FA5}">
                      <a16:colId xmlns:a16="http://schemas.microsoft.com/office/drawing/2014/main" val="1693616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Osservazioni generali, indicate più volte, aggregate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Numero di indicazioni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8069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Tutto ok, riceviamo ciò che ci serve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2030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Pianificare bene, ordinare per tempo!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043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Prezzi dei prodotti chimici aumentati sensibilmente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4694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Comunicare chiaramente cosa succede se la disponibilità di precipitanti e flocculanti è insufficiente. Quali indicazioni di pericolo si applicano? Cosa prevede l’UFAM?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8137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Scarsa disponibilità, situazione tesa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096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fornitori riforniscono meglio i clienti buoni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4600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5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-IT" b="1" i="0" u="none" baseline="0"/>
              <a:t>Alcuni IDA hanno segnalato quanto segue: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b="0" i="0" u="none" baseline="0"/>
              <a:t>Analisi sondaggio sulla disponibilità di sostanze chimici negli IDA, stato dicembre 2022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42AD375-037F-43D0-B059-5172DA06796A}" type="slidenum">
              <a:rPr/>
              <a:pPr/>
              <a:t>13</a:t>
            </a:fld>
            <a:endParaRPr lang="it-IT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431569"/>
              </p:ext>
            </p:extLst>
          </p:nvPr>
        </p:nvGraphicFramePr>
        <p:xfrm>
          <a:off x="640885" y="1303324"/>
          <a:ext cx="11131924" cy="5010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9611">
                  <a:extLst>
                    <a:ext uri="{9D8B030D-6E8A-4147-A177-3AD203B41FA5}">
                      <a16:colId xmlns:a16="http://schemas.microsoft.com/office/drawing/2014/main" val="2977504340"/>
                    </a:ext>
                  </a:extLst>
                </a:gridCol>
                <a:gridCol w="1212313">
                  <a:extLst>
                    <a:ext uri="{9D8B030D-6E8A-4147-A177-3AD203B41FA5}">
                      <a16:colId xmlns:a16="http://schemas.microsoft.com/office/drawing/2014/main" val="1693616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Osservazioni generali, indicazioni singole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Numero di indicazioni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8069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fastidiosi colloqui di vendita con i servizi esterni di molti fornitori non sono più necessari, perché nessuno è interessato a avere più acquirenti!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266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servizi ufficiali dovrebbero esaminare con urgenza i prodotti sostitutivi per verificare le sostanze secondarie.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2147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tempi si sono allungati per tutti i materiali, ad esempio alcune </a:t>
                      </a:r>
                      <a:r>
                        <a:rPr lang="it-IT" sz="1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couvette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TOC, DOC </a:t>
                      </a:r>
                      <a:r>
                        <a:rPr lang="it-IT" sz="1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Hach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Ricambi generici &gt; componenti meccanici/elettrici lunghi tempi di attesa. Es. relè </a:t>
                      </a:r>
                      <a:r>
                        <a:rPr lang="it-IT" sz="1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Pilz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oppure aziende esterne tutte occupate al completo quando si ha bisogno di aiuto per una riparazione. Siamo felici di poter effettuare molte riparazioni al nostro interno.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230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Contatti settimanali con i fornitori, cosa che prima non avveniva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6857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Quando si passa da Fe(III)Cl3 a Al/Fe(SO4) si hanno problemi di disidratazione dei fanghi di supero! TSS e precipitazione fosfati OK!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9702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Scorte obbligatorie della Confederazione per garantire l’approvvigionamento.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5786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CH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 siamo sicuri di poter consegnare quantità sufficienti nei tempi previsti. Finora i precipitanti sono stati scarsi solo per uno o due giorni al massimo.</a:t>
                      </a:r>
                      <a:endParaRPr lang="it-IT" sz="18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3500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Uno dei miei due fornitori di FeCl3 non è più in grado di consegnare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0841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0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-IT" b="1" i="0" u="none" baseline="0"/>
              <a:t>Prospettive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it-IT" b="0" i="0" u="none" baseline="0" dirty="0"/>
              <a:t>La </a:t>
            </a:r>
            <a:r>
              <a:rPr lang="it-IT" b="0" i="0" u="none" baseline="0" dirty="0" err="1"/>
              <a:t>VSA</a:t>
            </a:r>
            <a:r>
              <a:rPr lang="it-IT" b="0" i="0" u="none" baseline="0" dirty="0"/>
              <a:t> osserva la situazione e aggiorna costantemente l’opuscolo </a:t>
            </a:r>
            <a:r>
              <a:rPr lang="it-IT" b="0" i="0" u="none" baseline="0" dirty="0">
                <a:hlinkClick r:id="rId2"/>
              </a:rPr>
              <a:t>informativo sulla disponibilità di precipitanti per IDA in Svizzera</a:t>
            </a:r>
            <a:r>
              <a:rPr lang="it-IT" b="0" i="0" u="none" baseline="0" dirty="0"/>
              <a:t>.</a:t>
            </a:r>
          </a:p>
          <a:p>
            <a:pPr algn="l" rtl="0"/>
            <a:r>
              <a:rPr lang="it-IT" b="0" i="0" u="none" baseline="0" dirty="0"/>
              <a:t>Ai gestori di IDA consigliamo quanto segue:</a:t>
            </a:r>
          </a:p>
          <a:p>
            <a:pPr lvl="1" algn="l" rtl="0"/>
            <a:r>
              <a:rPr lang="it-IT" b="0" i="0" u="none" baseline="0" dirty="0"/>
              <a:t>Rivolgersi a più fornitori</a:t>
            </a:r>
          </a:p>
          <a:p>
            <a:pPr lvl="1" algn="l" rtl="0"/>
            <a:r>
              <a:rPr lang="it-IT" b="0" i="0" u="none" baseline="0" dirty="0"/>
              <a:t>Utilizzare prodotti collaudati</a:t>
            </a:r>
          </a:p>
          <a:p>
            <a:pPr lvl="1" algn="l" rtl="0"/>
            <a:r>
              <a:rPr lang="it-IT" b="0" i="0" u="none" baseline="0" dirty="0"/>
              <a:t>Attualmente esaurire i valori limite, ossia avvicinarsi al valore limite</a:t>
            </a:r>
          </a:p>
          <a:p>
            <a:pPr lvl="1" algn="l" rtl="0"/>
            <a:r>
              <a:rPr lang="it-IT" b="0" i="0" u="none" baseline="0" dirty="0"/>
              <a:t>Pianificare per bene l’impiego di prodotti chimici e ordinare per tempo</a:t>
            </a:r>
            <a:endParaRPr lang="it-IT" dirty="0"/>
          </a:p>
          <a:p>
            <a:pPr lvl="1" algn="l" rtl="0"/>
            <a:r>
              <a:rPr lang="it-IT" b="0" i="0" u="none" baseline="0" dirty="0"/>
              <a:t>In caso di peggioramento della situazione, segnalarlo ad </a:t>
            </a:r>
            <a:r>
              <a:rPr lang="it-IT" b="0" i="0" u="none" baseline="0" dirty="0">
                <a:hlinkClick r:id="rId3"/>
              </a:rPr>
              <a:t>aline.brander@vsa.ch</a:t>
            </a:r>
          </a:p>
          <a:p>
            <a:endParaRPr lang="it-IT" dirty="0"/>
          </a:p>
          <a:p>
            <a:pPr algn="l" rtl="0"/>
            <a:r>
              <a:rPr lang="it-IT" b="0" i="0" u="none" baseline="0" dirty="0"/>
              <a:t>In collaborazione con i Cantoni, l’</a:t>
            </a:r>
            <a:r>
              <a:rPr lang="it-IT" b="0" i="0" u="none" baseline="0" dirty="0" err="1"/>
              <a:t>UFAM</a:t>
            </a:r>
            <a:r>
              <a:rPr lang="it-IT" b="0" i="0" u="none" baseline="0" dirty="0"/>
              <a:t> sta sviluppando un piano d’azione nel caso in cui i precipitanti o i flocculanti disponibili per gli IDA scarseggino eccessivamente.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b="0" i="0" u="none" baseline="0"/>
              <a:t>Analisi sondaggio sulla disponibilità di sostanze chimici negli IDA, stato dicembre 2022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42AD375-037F-43D0-B059-5172DA06796A}" type="slidenum">
              <a:rPr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80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237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b="0" i="0" u="none" baseline="0"/>
              <a:t>Analisi sondaggio sulla disponibilità di sostanze chimici negli IDA, stato dicembre 2022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42AD375-037F-43D0-B059-5172DA06796A}" type="slidenum">
              <a:rPr/>
              <a:pPr/>
              <a:t>15</a:t>
            </a:fld>
            <a:endParaRPr lang="it-IT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02000F03-BD9B-484D-8AA9-1477B67DFD7D}"/>
              </a:ext>
            </a:extLst>
          </p:cNvPr>
          <p:cNvSpPr txBox="1">
            <a:spLocks/>
          </p:cNvSpPr>
          <p:nvPr/>
        </p:nvSpPr>
        <p:spPr>
          <a:xfrm>
            <a:off x="1" y="779979"/>
            <a:ext cx="4439816" cy="920829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b="1" i="1" u="none" baseline="0">
                <a:solidFill>
                  <a:schemeClr val="tx2"/>
                </a:solidFill>
              </a:rPr>
              <a:t>Grazie per la partecipazione!</a:t>
            </a:r>
          </a:p>
        </p:txBody>
      </p:sp>
    </p:spTree>
    <p:extLst>
      <p:ext uri="{BB962C8B-B14F-4D97-AF65-F5344CB8AC3E}">
        <p14:creationId xmlns:p14="http://schemas.microsoft.com/office/powerpoint/2010/main" val="6244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-IT" b="1" i="0" u="none" baseline="0"/>
              <a:t>Sintesi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l" rtl="0">
              <a:buNone/>
            </a:pPr>
            <a:r>
              <a:rPr lang="it-IT" sz="2200" b="0" i="0" u="none" baseline="0" dirty="0"/>
              <a:t>Aspetti generali</a:t>
            </a:r>
          </a:p>
          <a:p>
            <a:pPr lvl="1" algn="l" rtl="0"/>
            <a:r>
              <a:rPr lang="it-IT" sz="2200" b="0" i="0" u="none" baseline="0" dirty="0"/>
              <a:t>Su incarico dell’</a:t>
            </a:r>
            <a:r>
              <a:rPr lang="it-IT" sz="2200" b="0" i="0" u="none" baseline="0" dirty="0" err="1"/>
              <a:t>UFAM</a:t>
            </a:r>
            <a:r>
              <a:rPr lang="it-IT" sz="2200" b="0" i="0" u="none" baseline="0" dirty="0"/>
              <a:t>, la </a:t>
            </a:r>
            <a:r>
              <a:rPr lang="it-IT" sz="2200" b="0" i="0" u="none" baseline="0" dirty="0" err="1"/>
              <a:t>VSA</a:t>
            </a:r>
            <a:r>
              <a:rPr lang="it-IT" sz="2200" b="0" i="0" u="none" baseline="0" dirty="0"/>
              <a:t> ha lanciato un sondaggio nazionale sulla disponibilità di sostanze chimiche negli IDA che è poi stato diffuso dai Cantoni</a:t>
            </a:r>
          </a:p>
          <a:p>
            <a:pPr lvl="1" algn="l" rtl="0"/>
            <a:r>
              <a:rPr lang="it-IT" sz="2200" b="0" i="0" u="none" baseline="0" dirty="0"/>
              <a:t>389 IDA hanno partecipato al sondaggio (stato dicembre 2022)</a:t>
            </a:r>
          </a:p>
          <a:p>
            <a:pPr lvl="1" algn="l" rtl="0"/>
            <a:r>
              <a:rPr lang="it-IT" sz="2200" b="0" i="0" u="none" baseline="0" dirty="0"/>
              <a:t>Sono rappresentati IDA di tutte le dimensioni e delle regioni della Svizzera</a:t>
            </a:r>
          </a:p>
          <a:p>
            <a:pPr marL="0" lvl="1" indent="0" algn="l" rtl="0">
              <a:spcBef>
                <a:spcPts val="1200"/>
              </a:spcBef>
              <a:buNone/>
            </a:pPr>
            <a:r>
              <a:rPr lang="it-IT" sz="2200" b="0" i="0" u="none" baseline="0" dirty="0"/>
              <a:t>Precipitanti</a:t>
            </a:r>
          </a:p>
          <a:p>
            <a:pPr lvl="1" algn="l" rtl="0"/>
            <a:r>
              <a:rPr lang="it-IT" sz="2200" b="0" i="0" u="none" baseline="0" dirty="0"/>
              <a:t>I precipitanti scarseggiano, interruzioni sporadiche delle forniture, situazione sotto controllo</a:t>
            </a:r>
          </a:p>
          <a:p>
            <a:pPr lvl="1" algn="l" rtl="0"/>
            <a:r>
              <a:rPr lang="it-IT" sz="2200" b="0" i="0" u="none" baseline="0" dirty="0"/>
              <a:t>La maggior parte degli IDA partecipanti dispone di scorte sufficienti di flocculanti. 17 IDA, tra cui impianti di grandi dimensioni, hanno scorte sufficienti per meno di 2 settimane.</a:t>
            </a:r>
          </a:p>
          <a:p>
            <a:pPr lvl="1" algn="l" rtl="0"/>
            <a:r>
              <a:rPr lang="it-IT" sz="2200" b="0" i="0" u="none" baseline="0" dirty="0"/>
              <a:t>Il 97% degli IDA con eliminazione del fosforo è in grado di precipitare bene i fosfati, come prima o con un prodotto sostitutivo. 7 IDA precipitano solo parzialmente.</a:t>
            </a:r>
          </a:p>
          <a:p>
            <a:pPr lvl="1" algn="l" rtl="0"/>
            <a:r>
              <a:rPr lang="it-IT" sz="2200" b="0" i="0" u="none" baseline="0" dirty="0"/>
              <a:t>Circa un quarto degli IDA partecipanti non sa se riceverà quantità sufficienti di precipitanti; i gestori degli altri IDA sono fiduciosi.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b="0" i="0" u="none" baseline="0"/>
              <a:t>Analisi sondaggio sulla disponibilità di sostanze chimici negli IDA, stato dicembre 2022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42AD375-037F-43D0-B059-5172DA06796A}" type="slidenum">
              <a:rPr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76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-IT" b="1" i="0" u="none" baseline="0"/>
              <a:t>Sintesi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l" rtl="0">
              <a:buNone/>
            </a:pPr>
            <a:r>
              <a:rPr lang="it-IT" sz="2200" b="0" i="0" u="none" baseline="0" dirty="0"/>
              <a:t>Flocculanti </a:t>
            </a:r>
          </a:p>
          <a:p>
            <a:pPr lvl="1" algn="l" rtl="0"/>
            <a:r>
              <a:rPr lang="it-IT" sz="2200" b="0" i="0" u="none" baseline="0" dirty="0"/>
              <a:t>La maggior parte degli IDA dispone di scorte sufficienti di flocculanti. 9 IDA hanno scorte per meno di 2 settimane.</a:t>
            </a:r>
          </a:p>
          <a:p>
            <a:pPr lvl="1" algn="l" rtl="0"/>
            <a:r>
              <a:rPr lang="it-IT" sz="2200" b="0" i="0" u="none" baseline="0" dirty="0"/>
              <a:t>Per quasi la metà degli IDA che hanno preso parte al sondaggio, le forniture di flocculanti non presentano problemi, mentre più di un terzo riscontra tempi di consegna più lunghi.</a:t>
            </a:r>
          </a:p>
          <a:p>
            <a:pPr lvl="1" algn="l" rtl="0"/>
            <a:r>
              <a:rPr lang="it-IT" sz="2200" b="0" i="0" u="none" baseline="0" dirty="0"/>
              <a:t>Oltre tre quarti di tutti gli IDA partecipanti ritengono di poter ricevere una quantità sufficiente di flocculanti, mentre 13 IDA considerano la situazione incerta </a:t>
            </a:r>
            <a:endParaRPr lang="it-IT" sz="2200" dirty="0"/>
          </a:p>
          <a:p>
            <a:pPr marL="0" lvl="1" indent="0" algn="l" rtl="0">
              <a:spcBef>
                <a:spcPts val="1200"/>
              </a:spcBef>
              <a:buNone/>
            </a:pPr>
            <a:r>
              <a:rPr lang="it-IT" sz="2200" b="0" i="0" u="none" baseline="0" dirty="0"/>
              <a:t>Altre sostanze chimiche e osservazioni generali:</a:t>
            </a:r>
          </a:p>
          <a:p>
            <a:pPr lvl="1" algn="l" rtl="0"/>
            <a:r>
              <a:rPr lang="it-IT" sz="2200" b="0" i="0" u="none" baseline="0" dirty="0"/>
              <a:t>Oltre ai precipitanti e ai flocculanti, nessun’altra sostanza chimica utilizzata da molti IDA sembra scarseggiare.</a:t>
            </a:r>
          </a:p>
          <a:p>
            <a:pPr lvl="1" algn="l" rtl="0"/>
            <a:r>
              <a:rPr lang="it-IT" sz="2200" b="0" i="0" u="none" baseline="0" dirty="0"/>
              <a:t>Molti IDA non riscontrano attualmente problemi. Tuttavia, in questo momento è importante pianificare bene e ordinare le sostanze chimiche per tempo. I prezzi sono aumentati sensibilmente. È auspicabile una comunicazione chiara da parte delle autorità.</a:t>
            </a:r>
          </a:p>
          <a:p>
            <a:pPr marL="0" lvl="1" indent="0" algn="l" rtl="0">
              <a:buNone/>
            </a:pPr>
            <a:endParaRPr lang="it-IT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b="0" i="0" u="none" baseline="0"/>
              <a:t>Analisi sondaggio sulla disponibilità di sostanze chimici negli IDA, stato dicembre 2022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42AD375-037F-43D0-B059-5172DA06796A}" type="slidenum">
              <a:rPr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6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473" y="415637"/>
            <a:ext cx="9330959" cy="812801"/>
          </a:xfrm>
        </p:spPr>
        <p:txBody>
          <a:bodyPr/>
          <a:lstStyle/>
          <a:p>
            <a:pPr algn="l" rtl="0"/>
            <a:r>
              <a:rPr lang="it-IT" b="1" i="0" u="none" baseline="0" dirty="0"/>
              <a:t>389 IDA hanno compilato il sondaggio; tra di essi sono rappresentati IDA di tutte le dimensioni e regioni della Svizzera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474" y="1504811"/>
            <a:ext cx="11131158" cy="4672153"/>
          </a:xfrm>
        </p:spPr>
        <p:txBody>
          <a:bodyPr/>
          <a:lstStyle/>
          <a:p>
            <a:pPr lvl="1" algn="l" rtl="0"/>
            <a:r>
              <a:rPr lang="it-IT" b="0" i="0" u="none" baseline="0" dirty="0"/>
              <a:t>Nel mese di dicembre, la </a:t>
            </a:r>
            <a:r>
              <a:rPr lang="it-IT" b="0" i="0" u="none" baseline="0" dirty="0" err="1"/>
              <a:t>VSA</a:t>
            </a:r>
            <a:r>
              <a:rPr lang="it-IT" b="0" i="0" u="none" baseline="0" dirty="0"/>
              <a:t> ha inviato il sondaggio sulla disponibilità di sostanze chimiche a tutti gli IDA tramite l’</a:t>
            </a:r>
            <a:r>
              <a:rPr lang="it-IT" b="0" i="0" u="none" baseline="0" dirty="0" err="1"/>
              <a:t>UFAM</a:t>
            </a:r>
            <a:r>
              <a:rPr lang="it-IT" b="0" i="0" u="none" baseline="0" dirty="0"/>
              <a:t> e i Cantoni</a:t>
            </a:r>
          </a:p>
          <a:p>
            <a:pPr lvl="1" algn="l" rtl="0"/>
            <a:r>
              <a:rPr lang="it-IT" b="0" i="0" u="none" baseline="0" dirty="0"/>
              <a:t>Hanno risposto 389 su un totale di circa 730 IDA centrali della Svizzera tedesca, della Svizzera francese e del Canton Ticino</a:t>
            </a:r>
          </a:p>
          <a:p>
            <a:pPr lvl="1" algn="l" rtl="0"/>
            <a:r>
              <a:rPr lang="it-IT" b="0" i="0" u="none" baseline="0" dirty="0"/>
              <a:t>L’obiettivo del sondaggio è ottenere una panoramica, in particolare sui precipitanti e i flocculanti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b="0" i="0" u="none" baseline="0"/>
              <a:t>Analisi sondaggio sulla disponibilità di sostanze chimici negli IDA, stato dicembre 2022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42AD375-037F-43D0-B059-5172DA06796A}" type="slidenum">
              <a:rPr/>
              <a:pPr/>
              <a:t>4</a:t>
            </a:fld>
            <a:endParaRPr lang="it-IT" dirty="0"/>
          </a:p>
        </p:txBody>
      </p:sp>
      <p:grpSp>
        <p:nvGrpSpPr>
          <p:cNvPr id="20" name="Group 19"/>
          <p:cNvGrpSpPr/>
          <p:nvPr/>
        </p:nvGrpSpPr>
        <p:grpSpPr>
          <a:xfrm>
            <a:off x="551384" y="3763144"/>
            <a:ext cx="11088466" cy="3078299"/>
            <a:chOff x="551384" y="3763144"/>
            <a:chExt cx="11088466" cy="30782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26861"/>
            <a:stretch/>
          </p:blipFill>
          <p:spPr>
            <a:xfrm>
              <a:off x="551384" y="3789040"/>
              <a:ext cx="10987142" cy="3052403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1098475" y="4077072"/>
              <a:ext cx="300772" cy="2453439"/>
              <a:chOff x="1098475" y="4077072"/>
              <a:chExt cx="300772" cy="2453439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111215" y="4077072"/>
                <a:ext cx="288032" cy="28803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103114" y="4616306"/>
                <a:ext cx="288032" cy="28803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101650" y="5159409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109187" y="5720639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098475" y="6242479"/>
                <a:ext cx="288032" cy="28803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67476" y="3763144"/>
              <a:ext cx="3572374" cy="3029373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2552994" y="4057327"/>
            <a:ext cx="45301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it-IT" sz="2000" b="0" i="0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AE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69072" y="4602911"/>
            <a:ext cx="45301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it-IT" sz="2000" b="0" i="0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AE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1664" y="5162041"/>
            <a:ext cx="45301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it-IT" sz="2000" b="0" i="0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AE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57648" y="5688194"/>
            <a:ext cx="45301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it-IT" sz="2000" b="0" i="0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AE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5504" y="6228271"/>
            <a:ext cx="45301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it-IT" sz="2000" b="0" i="0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AE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009" y="986222"/>
            <a:ext cx="9203407" cy="812801"/>
          </a:xfrm>
        </p:spPr>
        <p:txBody>
          <a:bodyPr/>
          <a:lstStyle/>
          <a:p>
            <a:pPr algn="l" rtl="0"/>
            <a:r>
              <a:rPr lang="it-IT" sz="2400" b="1" i="0" u="none" baseline="0" dirty="0"/>
              <a:t>Più di un terzo degli IDA partecipanti ha scorte di precipitanti sufficienti per più di 2 mesi. Il 50% scarso ha scorte sufficienti per un periodo da 2 settimane a 2 mesi. 17 IDA, tra cui impianti di grandi dimensioni, hanno scorte sufficienti per meno di 2 settimane.</a:t>
            </a:r>
            <a:endParaRPr lang="it-IT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b="0" i="0" u="none" baseline="0"/>
              <a:t>Analisi sondaggio sulla disponibilità di sostanze chimici negli IDA, stato dicembre 2022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42AD375-037F-43D0-B059-5172DA06796A}" type="slidenum">
              <a:rPr/>
              <a:pPr/>
              <a:t>5</a:t>
            </a:fld>
            <a:endParaRPr lang="it-IT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52708" y="5268044"/>
            <a:ext cx="10885052" cy="1303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l" rtl="0">
              <a:buNone/>
            </a:pPr>
            <a:r>
              <a:rPr lang="it-IT" sz="2000" b="0" i="0" u="none" baseline="0" dirty="0"/>
              <a:t>Osservazioni:</a:t>
            </a:r>
          </a:p>
          <a:p>
            <a:pPr lvl="1" algn="l" rtl="0"/>
            <a:r>
              <a:rPr lang="it-IT" sz="2000" b="0" i="0" u="none" baseline="0" dirty="0"/>
              <a:t>Tra gli IDA con scorte di precipitanti per meno di 2 settimane, 7 hanno più di 100.000 AE e 3 tra 50.000 e 100.000 AE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2708" y="2114105"/>
            <a:ext cx="10885818" cy="3139071"/>
            <a:chOff x="652708" y="2114105"/>
            <a:chExt cx="10885818" cy="3139071"/>
          </a:xfrm>
        </p:grpSpPr>
        <p:grpSp>
          <p:nvGrpSpPr>
            <p:cNvPr id="8" name="Group 7"/>
            <p:cNvGrpSpPr/>
            <p:nvPr/>
          </p:nvGrpSpPr>
          <p:grpSpPr>
            <a:xfrm>
              <a:off x="652708" y="2377947"/>
              <a:ext cx="10885818" cy="2875229"/>
              <a:chOff x="652708" y="1504810"/>
              <a:chExt cx="10885818" cy="287522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2708" y="1504810"/>
                <a:ext cx="10885818" cy="2875229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863752" y="2413692"/>
                <a:ext cx="18002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:r>
                  <a:rPr lang="it-IT" b="0" i="0" u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Monate  186</a:t>
                </a:r>
                <a:endParaRPr lang="it-IT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652708" y="2114105"/>
              <a:ext cx="10885052" cy="167493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7800" indent="-177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5600" indent="-177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41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9138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l" rtl="0">
                <a:buNone/>
              </a:pPr>
              <a:r>
                <a:rPr lang="it-IT" sz="2000" b="0" i="0" u="none" baseline="0"/>
                <a:t>Quanto durerà la vostra scorta di precipitanti?</a:t>
              </a:r>
              <a:endParaRPr lang="it-IT" sz="20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953396" y="3829496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15" name="Oval 14"/>
            <p:cNvSpPr/>
            <p:nvPr/>
          </p:nvSpPr>
          <p:spPr>
            <a:xfrm>
              <a:off x="956572" y="2726386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16" name="Oval 15"/>
            <p:cNvSpPr/>
            <p:nvPr/>
          </p:nvSpPr>
          <p:spPr>
            <a:xfrm>
              <a:off x="958160" y="4381590"/>
              <a:ext cx="288032" cy="2880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3071" y="2292304"/>
              <a:ext cx="3324689" cy="2886478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958160" y="3279950"/>
              <a:ext cx="288032" cy="2880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23151" y="2706792"/>
            <a:ext cx="227055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it-IT" sz="2000" b="0" i="0" u="none" baseline="0"/>
              <a:t>Meno di 2 settimane</a:t>
            </a:r>
            <a:endParaRPr lang="it-IT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408862" y="3240045"/>
            <a:ext cx="3232689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it-IT" sz="2000" b="0" i="0" u="none" baseline="0"/>
              <a:t>Da 2 settimane a 2 mesi</a:t>
            </a:r>
            <a:endParaRPr lang="it-IT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408861" y="3835012"/>
            <a:ext cx="3232689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it-IT" sz="2000" b="0" i="0" u="none" baseline="0"/>
              <a:t>Più di 2 mesi</a:t>
            </a:r>
            <a:endParaRPr lang="it-IT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423151" y="4361845"/>
            <a:ext cx="3232689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it-IT" sz="2000" b="0" i="0" u="none" baseline="0"/>
              <a:t>Altro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917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-IT" b="1" i="0" u="none" baseline="0"/>
              <a:t>Il 97% degli IDA con eliminazione del fosforo è in grado di precipitare bene i fosfati, il 7% precipita solo parzialmente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b="0" i="0" u="none" baseline="0"/>
              <a:t>Analisi sondaggio sulla disponibilità di sostanze chimici negli IDA, stato dicembre 2022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42AD375-037F-43D0-B059-5172DA06796A}" type="slidenum">
              <a:rPr/>
              <a:pPr/>
              <a:t>6</a:t>
            </a:fld>
            <a:endParaRPr lang="it-I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73425"/>
          <a:stretch/>
        </p:blipFill>
        <p:spPr>
          <a:xfrm>
            <a:off x="8943095" y="1964679"/>
            <a:ext cx="2892930" cy="3120505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652708" y="5210449"/>
            <a:ext cx="10885052" cy="16749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l" rtl="0">
              <a:buNone/>
            </a:pPr>
            <a:r>
              <a:rPr lang="it-IT" sz="2000" b="0" i="0" u="none" baseline="0"/>
              <a:t>Osservazioni:</a:t>
            </a:r>
          </a:p>
          <a:p>
            <a:pPr lvl="1" algn="l" rtl="0"/>
            <a:r>
              <a:rPr lang="it-IT" sz="2000" b="0" i="0" u="none" baseline="0"/>
              <a:t>1 IDA ha dichiarato di non poter effettuare alcuna precipitazione. Tuttavia, non ha bisogno di precipitanti.</a:t>
            </a:r>
            <a:endParaRPr lang="it-IT" sz="20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52708" y="1558557"/>
            <a:ext cx="10885052" cy="16749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l" rtl="0">
              <a:buNone/>
            </a:pPr>
            <a:r>
              <a:rPr lang="it-IT" sz="2000" b="0" i="0" u="none" baseline="0"/>
              <a:t>Come effettuate al momento la precipitazione dei fosfati?</a:t>
            </a:r>
            <a:endParaRPr lang="it-IT" sz="2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235196" y="2034635"/>
            <a:ext cx="11843842" cy="3194565"/>
            <a:chOff x="235196" y="2034635"/>
            <a:chExt cx="11843842" cy="3194565"/>
          </a:xfrm>
        </p:grpSpPr>
        <p:grpSp>
          <p:nvGrpSpPr>
            <p:cNvPr id="19" name="Group 18"/>
            <p:cNvGrpSpPr/>
            <p:nvPr/>
          </p:nvGrpSpPr>
          <p:grpSpPr>
            <a:xfrm>
              <a:off x="235196" y="2108695"/>
              <a:ext cx="8900975" cy="3120505"/>
              <a:chOff x="235196" y="1490677"/>
              <a:chExt cx="8900975" cy="312050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35196" y="1490677"/>
                <a:ext cx="8058045" cy="3120505"/>
                <a:chOff x="652708" y="1504811"/>
                <a:chExt cx="8058045" cy="3120505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51319"/>
                <a:stretch/>
              </p:blipFill>
              <p:spPr>
                <a:xfrm>
                  <a:off x="652708" y="1504811"/>
                  <a:ext cx="5299276" cy="3120505"/>
                </a:xfrm>
                <a:prstGeom prst="rect">
                  <a:avLst/>
                </a:prstGeom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1487488" y="1582964"/>
                  <a:ext cx="6610200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 rtl="0"/>
                  <a:r>
                    <a:rPr lang="it-IT" sz="2000" b="0" i="0" u="none" baseline="0"/>
                    <a:t>Bene. Siamo riusciti a riordinare e utilizziamo i precipitanti a disposizione.</a:t>
                  </a:r>
                  <a:endParaRPr lang="it-IT" sz="2000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487487" y="2734207"/>
                  <a:ext cx="7223266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 rtl="0"/>
                  <a:r>
                    <a:rPr lang="it-IT" sz="2000" b="0" i="0" u="none" baseline="0"/>
                    <a:t>Non completamente. Non abbiamo più precipitanti a sufficienza e a volte superiamo i valori limite richiesti per il fosforo totale.</a:t>
                  </a:r>
                  <a:endParaRPr lang="it-IT" sz="2000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497062" y="2278460"/>
                  <a:ext cx="6010803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 rtl="0"/>
                  <a:r>
                    <a:rPr lang="it-IT" sz="2000" b="0" i="0" u="none" baseline="0"/>
                    <a:t>Bene. Utilizziamo un prodotto sostitutivo.</a:t>
                  </a:r>
                  <a:endParaRPr lang="it-IT" sz="2000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487487" y="3331452"/>
                  <a:ext cx="7038096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 rtl="0"/>
                  <a:r>
                    <a:rPr lang="it-IT" sz="2000" b="0" i="0" u="none" baseline="0"/>
                    <a:t>Per niente. Non abbiamo più precipitanti e al momento non possiamo effettuare la precipitazione dei fosfati.</a:t>
                  </a:r>
                  <a:endParaRPr lang="it-IT" sz="2000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487487" y="3954010"/>
                  <a:ext cx="703809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 rtl="0"/>
                  <a:r>
                    <a:rPr lang="it-IT" sz="2000" b="0" i="0" u="none" baseline="0"/>
                    <a:t>Altro</a:t>
                  </a:r>
                  <a:endParaRPr lang="it-IT" sz="2000" dirty="0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8389053" y="1707329"/>
                <a:ext cx="55226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:r>
                  <a:rPr lang="it-IT" sz="2000" b="0" i="0" u="none" baseline="0"/>
                  <a:t>254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516727" y="2253256"/>
                <a:ext cx="55226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:r>
                  <a:rPr lang="it-IT" sz="2000" b="0" i="0" u="none" baseline="0"/>
                  <a:t>83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665183" y="2858572"/>
                <a:ext cx="27613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:r>
                  <a:rPr lang="it-IT" sz="2000" b="0" i="0" u="none" baseline="0"/>
                  <a:t>7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665183" y="3411944"/>
                <a:ext cx="40380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:r>
                  <a:rPr lang="it-IT" sz="2000" b="0" i="0" u="none" baseline="0"/>
                  <a:t>1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583911" y="3939875"/>
                <a:ext cx="55226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:r>
                  <a:rPr lang="it-IT" sz="2000" b="0" i="0" u="none" baseline="0"/>
                  <a:t>24</a:t>
                </a:r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648684" y="2335555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3" name="Oval 22"/>
            <p:cNvSpPr/>
            <p:nvPr/>
          </p:nvSpPr>
          <p:spPr>
            <a:xfrm>
              <a:off x="644817" y="2887491"/>
              <a:ext cx="288032" cy="2880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4" name="Oval 23"/>
            <p:cNvSpPr/>
            <p:nvPr/>
          </p:nvSpPr>
          <p:spPr>
            <a:xfrm>
              <a:off x="645470" y="3439062"/>
              <a:ext cx="288032" cy="2880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5" name="Oval 24"/>
            <p:cNvSpPr/>
            <p:nvPr/>
          </p:nvSpPr>
          <p:spPr>
            <a:xfrm>
              <a:off x="650890" y="3991824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6" name="Oval 25"/>
            <p:cNvSpPr/>
            <p:nvPr/>
          </p:nvSpPr>
          <p:spPr>
            <a:xfrm>
              <a:off x="642295" y="4549648"/>
              <a:ext cx="288032" cy="2880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59139" y="2034635"/>
              <a:ext cx="3219899" cy="3057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98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708" y="574595"/>
            <a:ext cx="8898911" cy="812801"/>
          </a:xfrm>
        </p:spPr>
        <p:txBody>
          <a:bodyPr/>
          <a:lstStyle/>
          <a:p>
            <a:pPr algn="l" rtl="0"/>
            <a:r>
              <a:rPr lang="it-IT" b="1" i="0" u="none" baseline="0"/>
              <a:t>Circa un quarto degli IDA partecipanti non sa se riceverà quantità sufficienti di precipitanti; i gestori degli altri IDA sono fiduciosi.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b="0" i="0" u="none" baseline="0"/>
              <a:t>Analisi sondaggio sulla disponibilità di sostanze chimici negli IDA, stato dicembre 2022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42AD375-037F-43D0-B059-5172DA06796A}" type="slidenum">
              <a:rPr/>
              <a:pPr/>
              <a:t>7</a:t>
            </a:fld>
            <a:endParaRPr lang="it-IT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52708" y="1243845"/>
            <a:ext cx="10885052" cy="6600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l" rtl="0">
              <a:buNone/>
            </a:pPr>
            <a:r>
              <a:rPr lang="it-IT" sz="2000"/>
              <a:t/>
            </a:r>
            <a:br>
              <a:rPr lang="it-IT" sz="2000"/>
            </a:br>
            <a:r>
              <a:rPr lang="it-IT" sz="2000" b="0" i="0" u="none" baseline="0"/>
              <a:t>Come valutate lo sviluppo delle forniture di precipitanti per i prossimi tre mesi per il vostro IDA?</a:t>
            </a:r>
            <a:endParaRPr lang="it-IT" sz="2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652708" y="1932653"/>
            <a:ext cx="11193098" cy="3048652"/>
            <a:chOff x="652708" y="1932653"/>
            <a:chExt cx="11193098" cy="3048652"/>
          </a:xfrm>
        </p:grpSpPr>
        <p:grpSp>
          <p:nvGrpSpPr>
            <p:cNvPr id="17" name="Group 16"/>
            <p:cNvGrpSpPr/>
            <p:nvPr/>
          </p:nvGrpSpPr>
          <p:grpSpPr>
            <a:xfrm>
              <a:off x="652708" y="2145916"/>
              <a:ext cx="11081160" cy="2835389"/>
              <a:chOff x="652708" y="1529715"/>
              <a:chExt cx="11081160" cy="283538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2708" y="1529715"/>
                <a:ext cx="11081160" cy="2835389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343472" y="1724229"/>
                <a:ext cx="5472608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:r>
                  <a:rPr lang="it-IT" sz="2000" b="0" i="0" u="none" baseline="0"/>
                  <a:t>Molto probabilmente riceveremo quantità sufficienti di precipitanti.</a:t>
                </a:r>
                <a:endParaRPr lang="it-IT" sz="20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343471" y="2919093"/>
                <a:ext cx="7223266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:r>
                  <a:rPr lang="it-IT" sz="2000" b="0" i="0" u="none" baseline="0"/>
                  <a:t>Probabilmente ci saranno periodi in cui non riceveremo quantità sufficienti di precipitanti.</a:t>
                </a:r>
                <a:endParaRPr lang="it-IT" sz="20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345254" y="2337319"/>
                <a:ext cx="6550946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:r>
                  <a:rPr lang="it-IT" sz="2000" b="0" i="0" u="none" baseline="0"/>
                  <a:t>Non sappiamo se riceveremo quantità sufficienti di precipitanti.</a:t>
                </a:r>
                <a:endParaRPr lang="it-IT" sz="2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43471" y="3519480"/>
                <a:ext cx="583264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:r>
                  <a:rPr lang="it-IT" sz="2000" b="0" i="0" u="none" baseline="0"/>
                  <a:t>Altro</a:t>
                </a:r>
                <a:endParaRPr lang="it-IT" sz="2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968208" y="1707329"/>
                <a:ext cx="55226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:r>
                  <a:rPr lang="it-IT" sz="2000" b="0" i="0" u="none" baseline="0"/>
                  <a:t>264</a:t>
                </a:r>
                <a:endParaRPr lang="it-IT" sz="2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095882" y="2253256"/>
                <a:ext cx="55226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:r>
                  <a:rPr lang="it-IT" sz="2000" b="0" i="0" u="none" baseline="0"/>
                  <a:t>86</a:t>
                </a:r>
                <a:endParaRPr lang="it-IT" sz="2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244338" y="2858572"/>
                <a:ext cx="27613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:r>
                  <a:rPr lang="it-IT" sz="2000" b="0" i="0" u="none" baseline="0"/>
                  <a:t>2</a:t>
                </a:r>
                <a:endParaRPr lang="it-IT" sz="2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112224" y="3411944"/>
                <a:ext cx="40380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:r>
                  <a:rPr lang="it-IT" sz="2000" b="0" i="0" u="none" baseline="0"/>
                  <a:t>34</a:t>
                </a:r>
                <a:endParaRPr lang="it-IT" sz="2000" dirty="0"/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971401" y="2474803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1" name="Oval 20"/>
            <p:cNvSpPr/>
            <p:nvPr/>
          </p:nvSpPr>
          <p:spPr>
            <a:xfrm>
              <a:off x="965012" y="3024503"/>
              <a:ext cx="288032" cy="2880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2" name="Oval 21"/>
            <p:cNvSpPr/>
            <p:nvPr/>
          </p:nvSpPr>
          <p:spPr>
            <a:xfrm>
              <a:off x="965012" y="3568729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3" name="Oval 22"/>
            <p:cNvSpPr/>
            <p:nvPr/>
          </p:nvSpPr>
          <p:spPr>
            <a:xfrm>
              <a:off x="967092" y="4135505"/>
              <a:ext cx="288032" cy="2880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5433" y="1932653"/>
              <a:ext cx="3210373" cy="3029373"/>
            </a:xfrm>
            <a:prstGeom prst="rect">
              <a:avLst/>
            </a:prstGeom>
          </p:spPr>
        </p:pic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652708" y="4790164"/>
            <a:ext cx="10885052" cy="1303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l" rtl="0">
              <a:buNone/>
            </a:pPr>
            <a:r>
              <a:rPr lang="it-IT" sz="2000" b="0" i="0" u="none" baseline="0"/>
              <a:t>Osservazioni riportate alla voce Altro:</a:t>
            </a:r>
          </a:p>
          <a:p>
            <a:pPr lvl="1" algn="l" rtl="0"/>
            <a:r>
              <a:rPr lang="it-IT" sz="2000" b="0" i="0" u="none" baseline="0"/>
              <a:t>Nessun problema, possiamo ordinare (26)</a:t>
            </a:r>
          </a:p>
          <a:p>
            <a:pPr lvl="1" algn="l" rtl="0"/>
            <a:r>
              <a:rPr lang="it-IT" sz="2000" b="0" i="0" u="none" baseline="0"/>
              <a:t>Nessuna stima possibile o non utilizziamo precipitanti (7)</a:t>
            </a:r>
            <a:endParaRPr lang="it-IT" sz="2000" dirty="0"/>
          </a:p>
          <a:p>
            <a:pPr lvl="1" algn="l" rtl="0"/>
            <a:r>
              <a:rPr lang="it-IT" sz="2000" b="0" i="0" u="none" baseline="0"/>
              <a:t>Aumento dei prezzi (1)</a:t>
            </a:r>
          </a:p>
          <a:p>
            <a:pPr lvl="1" algn="l" rtl="0"/>
            <a:r>
              <a:rPr lang="it-IT" sz="2000" b="0" i="0" u="none" baseline="0"/>
              <a:t>Problemi di logistica, mancanza di autisti di camion (1)</a:t>
            </a:r>
          </a:p>
        </p:txBody>
      </p:sp>
    </p:spTree>
    <p:extLst>
      <p:ext uri="{BB962C8B-B14F-4D97-AF65-F5344CB8AC3E}">
        <p14:creationId xmlns:p14="http://schemas.microsoft.com/office/powerpoint/2010/main" val="8950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473" y="815999"/>
            <a:ext cx="8898911" cy="812801"/>
          </a:xfrm>
        </p:spPr>
        <p:txBody>
          <a:bodyPr/>
          <a:lstStyle/>
          <a:p>
            <a:pPr algn="l" rtl="0"/>
            <a:r>
              <a:rPr lang="it-IT" b="1" i="0" u="none" baseline="0"/>
              <a:t>Il 60% degli IDA partecipanti dispone di flocculanti per più di 2 mesi, circa un terzo per un periodo compreso tra 2 settimane e 2 mesi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b="0" i="0" u="none" baseline="0"/>
              <a:t>Analisi sondaggio sulla disponibilità di sostanze chimici negli IDA, stato dicembre 2022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42AD375-037F-43D0-B059-5172DA06796A}" type="slidenum">
              <a:rPr/>
              <a:pPr/>
              <a:t>8</a:t>
            </a:fld>
            <a:endParaRPr lang="it-IT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2708" y="5268044"/>
            <a:ext cx="10885052" cy="1303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l" rtl="0">
              <a:buNone/>
            </a:pPr>
            <a:r>
              <a:rPr lang="it-IT" sz="2000" b="0" i="0" u="none" baseline="0"/>
              <a:t>Osservazioni:</a:t>
            </a:r>
          </a:p>
          <a:p>
            <a:pPr lvl="1" algn="l" rtl="0"/>
            <a:r>
              <a:rPr lang="it-IT" sz="2000" b="0" i="0" u="none" baseline="0"/>
              <a:t>Tra gli IDA con scorte di flocculanti per meno di 2 settimane, 1 ha più di 100.000 AE e 2 tra 50.000 e 100.000 AE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6424" y="1991276"/>
            <a:ext cx="11199382" cy="3116178"/>
            <a:chOff x="646424" y="1991276"/>
            <a:chExt cx="11199382" cy="31161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424" y="2348880"/>
              <a:ext cx="10892102" cy="2758574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653473" y="2053232"/>
              <a:ext cx="10885052" cy="167493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7800" indent="-177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5600" indent="-177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41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9138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l" rtl="0">
                <a:buNone/>
              </a:pPr>
              <a:r>
                <a:rPr lang="it-IT" sz="2000" b="0" i="0" u="none" baseline="0"/>
                <a:t>Quanto durerà la vostra scorta di flocculanti?</a:t>
              </a:r>
              <a:endParaRPr lang="it-IT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35760" y="3429000"/>
              <a:ext cx="1800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 rtl="0"/>
              <a:r>
                <a:rPr lang="it-IT" b="0" i="0" u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Monate  126</a:t>
              </a:r>
              <a:endPara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16380" y="1991276"/>
              <a:ext cx="3229426" cy="3000794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1055440" y="2890699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12" name="Oval 11"/>
            <p:cNvSpPr/>
            <p:nvPr/>
          </p:nvSpPr>
          <p:spPr>
            <a:xfrm>
              <a:off x="1060848" y="3432518"/>
              <a:ext cx="288032" cy="2880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14" name="Oval 13"/>
            <p:cNvSpPr/>
            <p:nvPr/>
          </p:nvSpPr>
          <p:spPr>
            <a:xfrm>
              <a:off x="1055440" y="3981954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73200" y="2857861"/>
            <a:ext cx="227055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it-IT" sz="2000" b="0" i="0" u="none" baseline="0"/>
              <a:t>Meno di 2 settimane</a:t>
            </a:r>
            <a:endParaRPr lang="it-IT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458911" y="3391114"/>
            <a:ext cx="3232689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it-IT" sz="2000" b="0" i="0" u="none" baseline="0"/>
              <a:t>Da 2 settimane a 2 mesi</a:t>
            </a:r>
            <a:endParaRPr lang="it-IT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458910" y="3986081"/>
            <a:ext cx="3232689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it-IT" sz="2000" b="0" i="0" u="none" baseline="0"/>
              <a:t>Più di 2 mesi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0710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182" y="693055"/>
            <a:ext cx="8898911" cy="812801"/>
          </a:xfrm>
        </p:spPr>
        <p:txBody>
          <a:bodyPr/>
          <a:lstStyle/>
          <a:p>
            <a:pPr algn="l" rtl="0"/>
            <a:r>
              <a:rPr lang="it-IT" sz="2600" b="1" i="0" u="none" baseline="0" dirty="0"/>
              <a:t>Per quasi la metà degli IDA che hanno preso parte al sondaggio, le forniture di flocculanti non presentano problemi, mentre più di un terzo riscontra tempi di consegna più lunghi.</a:t>
            </a:r>
            <a:endParaRPr lang="it-IT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it-IT" b="0" i="0" u="none" baseline="0"/>
              <a:t>Analisi sondaggio sulla disponibilità di sostanze chimici negli IDA, stato dicembre 2022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42AD375-037F-43D0-B059-5172DA06796A}" type="slidenum">
              <a:rPr/>
              <a:pPr/>
              <a:t>9</a:t>
            </a:fld>
            <a:endParaRPr lang="it-IT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1182" y="1210440"/>
            <a:ext cx="10885052" cy="16749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l" rtl="0">
              <a:buNone/>
            </a:pPr>
            <a:r>
              <a:rPr lang="it-IT" sz="2000"/>
              <a:t/>
            </a:r>
            <a:br>
              <a:rPr lang="it-IT" sz="2000"/>
            </a:br>
            <a:r>
              <a:rPr lang="it-IT" sz="2000"/>
              <a:t/>
            </a:r>
            <a:br>
              <a:rPr lang="it-IT" sz="2000"/>
            </a:br>
            <a:r>
              <a:rPr lang="it-IT" sz="2000" b="0" i="0" u="none" baseline="0"/>
              <a:t>Al momento com’è la situazione relativa alle forniture di flocculanti nel vostro IDA?</a:t>
            </a:r>
            <a:endParaRPr lang="it-IT" sz="20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52708" y="5138441"/>
            <a:ext cx="10885052" cy="16749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l" rtl="0">
              <a:buNone/>
            </a:pPr>
            <a:r>
              <a:rPr lang="it-IT" sz="2000" b="0" i="0" u="none" baseline="0"/>
              <a:t>Osservazioni:</a:t>
            </a:r>
          </a:p>
          <a:p>
            <a:pPr lvl="1" algn="l" rtl="0"/>
            <a:r>
              <a:rPr lang="it-IT" sz="2000" b="0" i="0" u="none" baseline="0"/>
              <a:t>1 IDA ha dichiarato di aver ricevuto pochi flocculanti, ma in questo IDA non servono flocculanti </a:t>
            </a:r>
            <a:endParaRPr lang="it-IT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2708" y="2204864"/>
            <a:ext cx="11312370" cy="3019846"/>
            <a:chOff x="652708" y="2204864"/>
            <a:chExt cx="11312370" cy="3019846"/>
          </a:xfrm>
        </p:grpSpPr>
        <p:grpSp>
          <p:nvGrpSpPr>
            <p:cNvPr id="18" name="Group 17"/>
            <p:cNvGrpSpPr/>
            <p:nvPr/>
          </p:nvGrpSpPr>
          <p:grpSpPr>
            <a:xfrm>
              <a:off x="652708" y="2204864"/>
              <a:ext cx="11059916" cy="2973250"/>
              <a:chOff x="652708" y="2132856"/>
              <a:chExt cx="11059916" cy="297325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2708" y="2132856"/>
                <a:ext cx="11059916" cy="297325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580802" y="3625279"/>
                <a:ext cx="7223266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:r>
                  <a:rPr lang="it-IT" sz="2000" b="0" i="0" u="none" baseline="0"/>
                  <a:t>Attualmente stiamo ricevendo pochissimi flocculanti o non ne riceviamo.</a:t>
                </a:r>
                <a:endParaRPr lang="it-IT" sz="2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580801" y="2978744"/>
                <a:ext cx="6120680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:r>
                  <a:rPr lang="it-IT" sz="2000" b="0" i="0" u="none" baseline="0"/>
                  <a:t>Per il nostro IDA le forniture di flocculanti sono sufficienti, ma i tempi di consegna sono più lunghi.</a:t>
                </a:r>
                <a:endParaRPr lang="it-IT" sz="2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580801" y="4176476"/>
                <a:ext cx="583264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:r>
                  <a:rPr lang="it-IT" sz="2000" b="0" i="0" u="none" baseline="0"/>
                  <a:t>Altro</a:t>
                </a:r>
                <a:endParaRPr lang="it-IT" sz="2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251808" y="2489644"/>
                <a:ext cx="55226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:r>
                  <a:rPr lang="it-IT" sz="2000" b="0" i="0" u="none" baseline="0"/>
                  <a:t>172</a:t>
                </a:r>
                <a:endParaRPr lang="it-IT" sz="2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242991" y="3111444"/>
                <a:ext cx="55226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:r>
                  <a:rPr lang="it-IT" sz="2000" b="0" i="0" u="none" baseline="0"/>
                  <a:t>144</a:t>
                </a:r>
                <a:endParaRPr lang="it-IT" sz="2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510164" y="3619481"/>
                <a:ext cx="27613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:r>
                  <a:rPr lang="it-IT" sz="2000" b="0" i="0" u="none" baseline="0"/>
                  <a:t>2</a:t>
                </a:r>
                <a:endParaRPr lang="it-IT" sz="2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446327" y="4328239"/>
                <a:ext cx="40380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 rtl="0"/>
                <a:r>
                  <a:rPr lang="it-IT" sz="2000" b="0" i="0" u="none" baseline="0"/>
                  <a:t>54</a:t>
                </a:r>
                <a:endParaRPr lang="it-IT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916305" y="2505131"/>
                <a:ext cx="55226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lang="it-IT" sz="2000" dirty="0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59495" y="2204864"/>
              <a:ext cx="3105583" cy="3019846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121392" y="2601534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1" name="Oval 20"/>
            <p:cNvSpPr/>
            <p:nvPr/>
          </p:nvSpPr>
          <p:spPr>
            <a:xfrm>
              <a:off x="1121059" y="3139122"/>
              <a:ext cx="288032" cy="2880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2" name="Oval 21"/>
            <p:cNvSpPr/>
            <p:nvPr/>
          </p:nvSpPr>
          <p:spPr>
            <a:xfrm>
              <a:off x="1121059" y="3695460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3" name="Oval 22"/>
            <p:cNvSpPr/>
            <p:nvPr/>
          </p:nvSpPr>
          <p:spPr>
            <a:xfrm>
              <a:off x="1123139" y="4250124"/>
              <a:ext cx="288032" cy="2880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580801" y="2559575"/>
            <a:ext cx="612068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it-IT" sz="2000" b="0" i="0" u="none" baseline="0"/>
              <a:t>Buona, nessun problema.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2091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SA">
  <a:themeElements>
    <a:clrScheme name="VSA">
      <a:dk1>
        <a:sysClr val="windowText" lastClr="000000"/>
      </a:dk1>
      <a:lt1>
        <a:sysClr val="window" lastClr="FFFFFF"/>
      </a:lt1>
      <a:dk2>
        <a:srgbClr val="0E88D2"/>
      </a:dk2>
      <a:lt2>
        <a:srgbClr val="CBE0F4"/>
      </a:lt2>
      <a:accent1>
        <a:srgbClr val="0E88D2"/>
      </a:accent1>
      <a:accent2>
        <a:srgbClr val="C0504D"/>
      </a:accent2>
      <a:accent3>
        <a:srgbClr val="9BBB59"/>
      </a:accent3>
      <a:accent4>
        <a:srgbClr val="D3C50D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svorlage VSA 16_9 V1" id="{23BF3ACE-593F-4884-AC9F-4B052B9B4AD7}" vid="{AD13EDA2-6914-4FD1-A2D0-9D7E0BAF28E1}"/>
    </a:ext>
  </a:extLst>
</a:theme>
</file>

<file path=ppt/theme/theme2.xml><?xml version="1.0" encoding="utf-8"?>
<a:theme xmlns:a="http://schemas.openxmlformats.org/drawingml/2006/main" name="Office Theme">
  <a:themeElements>
    <a:clrScheme name="VSA">
      <a:dk1>
        <a:sysClr val="windowText" lastClr="000000"/>
      </a:dk1>
      <a:lt1>
        <a:sysClr val="window" lastClr="FFFFFF"/>
      </a:lt1>
      <a:dk2>
        <a:srgbClr val="0E88D2"/>
      </a:dk2>
      <a:lt2>
        <a:srgbClr val="CBE0F4"/>
      </a:lt2>
      <a:accent1>
        <a:srgbClr val="0E88D2"/>
      </a:accent1>
      <a:accent2>
        <a:srgbClr val="C0504D"/>
      </a:accent2>
      <a:accent3>
        <a:srgbClr val="9BBB59"/>
      </a:accent3>
      <a:accent4>
        <a:srgbClr val="D3C50D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SA">
      <a:dk1>
        <a:sysClr val="windowText" lastClr="000000"/>
      </a:dk1>
      <a:lt1>
        <a:sysClr val="window" lastClr="FFFFFF"/>
      </a:lt1>
      <a:dk2>
        <a:srgbClr val="0E88D2"/>
      </a:dk2>
      <a:lt2>
        <a:srgbClr val="CBE0F4"/>
      </a:lt2>
      <a:accent1>
        <a:srgbClr val="0E88D2"/>
      </a:accent1>
      <a:accent2>
        <a:srgbClr val="C0504D"/>
      </a:accent2>
      <a:accent3>
        <a:srgbClr val="9BBB59"/>
      </a:accent3>
      <a:accent4>
        <a:srgbClr val="D3C50D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C0F92880247D4C86C63C076D65B51D" ma:contentTypeVersion="14" ma:contentTypeDescription="Ein neues Dokument erstellen." ma:contentTypeScope="" ma:versionID="c594fd2d8c193e627489692e24ebdb6a">
  <xsd:schema xmlns:xsd="http://www.w3.org/2001/XMLSchema" xmlns:xs="http://www.w3.org/2001/XMLSchema" xmlns:p="http://schemas.microsoft.com/office/2006/metadata/properties" xmlns:ns2="c6e27a8e-be36-46a7-be3f-f5da11d757a6" xmlns:ns3="1d0f2429-9481-49a5-88a5-98bae25842d6" targetNamespace="http://schemas.microsoft.com/office/2006/metadata/properties" ma:root="true" ma:fieldsID="4890b2a68944529916849a6a410628a5" ns2:_="" ns3:_="">
    <xsd:import namespace="c6e27a8e-be36-46a7-be3f-f5da11d757a6"/>
    <xsd:import namespace="1d0f2429-9481-49a5-88a5-98bae25842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27a8e-be36-46a7-be3f-f5da11d757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f2429-9481-49a5-88a5-98bae25842d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C705A7-271D-4C6E-BE7E-416A11ED74AC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6e27a8e-be36-46a7-be3f-f5da11d757a6"/>
    <ds:schemaRef ds:uri="http://purl.org/dc/elements/1.1/"/>
    <ds:schemaRef ds:uri="http://schemas.microsoft.com/office/2006/metadata/properties"/>
    <ds:schemaRef ds:uri="http://schemas.microsoft.com/office/infopath/2007/PartnerControls"/>
    <ds:schemaRef ds:uri="1d0f2429-9481-49a5-88a5-98bae25842d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530524-F7D2-4B67-A3F8-5DC34C0A1C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e27a8e-be36-46a7-be3f-f5da11d757a6"/>
    <ds:schemaRef ds:uri="1d0f2429-9481-49a5-88a5-98bae25842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C73188-6593-4483-9AD8-A98A2EAE1A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Präsentationsvorlage VSA 16_9</Template>
  <TotalTime>0</TotalTime>
  <Words>1834</Words>
  <Application>Microsoft Office PowerPoint</Application>
  <PresentationFormat>Widescreen</PresentationFormat>
  <Paragraphs>200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VSA</vt:lpstr>
      <vt:lpstr>Panoramica sulla disponibilità di sostanze chimiche negli IDA in Svizzera Risultati del sondaggio, stato dicembre 2022</vt:lpstr>
      <vt:lpstr>Sintesi</vt:lpstr>
      <vt:lpstr>Sintesi</vt:lpstr>
      <vt:lpstr>389 IDA hanno compilato il sondaggio; tra di essi sono rappresentati IDA di tutte le dimensioni e regioni della Svizzera</vt:lpstr>
      <vt:lpstr>Più di un terzo degli IDA partecipanti ha scorte di precipitanti sufficienti per più di 2 mesi. Il 50% scarso ha scorte sufficienti per un periodo da 2 settimane a 2 mesi. 17 IDA, tra cui impianti di grandi dimensioni, hanno scorte sufficienti per meno di 2 settimane.</vt:lpstr>
      <vt:lpstr>Il 97% degli IDA con eliminazione del fosforo è in grado di precipitare bene i fosfati, il 7% precipita solo parzialmente</vt:lpstr>
      <vt:lpstr>Circa un quarto degli IDA partecipanti non sa se riceverà quantità sufficienti di precipitanti; i gestori degli altri IDA sono fiduciosi.</vt:lpstr>
      <vt:lpstr>Il 60% degli IDA partecipanti dispone di flocculanti per più di 2 mesi, circa un terzo per un periodo compreso tra 2 settimane e 2 mesi</vt:lpstr>
      <vt:lpstr>Per quasi la metà degli IDA che hanno preso parte al sondaggio, le forniture di flocculanti non presentano problemi, mentre più di un terzo riscontra tempi di consegna più lunghi.</vt:lpstr>
      <vt:lpstr>Oltre tre quarti di tutti gli IDA partecipanti ritengono di poter ricevere una quantità sufficiente di flocculanti, mentre 13 IDA considerano la situazione incerta </vt:lpstr>
      <vt:lpstr>Oltre ai precipitanti e ai flocculanti, nessun’altra sostanza chimica utilizzata da molti IDA sembra scarseggiare </vt:lpstr>
      <vt:lpstr>Molti IDA non riscontrano attualmente problemi. Tuttavia, in questo momento è importante pianificare bene e ordinare le sostanze chimiche per tempo. I prezzi sono aumentati sensibilmente. È auspicabile una comunicazione chiara da parte delle autorità.</vt:lpstr>
      <vt:lpstr>Alcuni IDA hanno segnalato quanto segue:</vt:lpstr>
      <vt:lpstr>Prospettive </vt:lpstr>
      <vt:lpstr>PowerPoint Presentation</vt:lpstr>
    </vt:vector>
  </TitlesOfParts>
  <Company>ETH Zuerich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 VSA</dc:title>
  <dc:creator>Meier, Aline</dc:creator>
  <cp:lastModifiedBy>Meier, Aline</cp:lastModifiedBy>
  <cp:revision>99</cp:revision>
  <cp:lastPrinted>2018-09-06T06:44:02Z</cp:lastPrinted>
  <dcterms:created xsi:type="dcterms:W3CDTF">2022-12-30T12:27:25Z</dcterms:created>
  <dcterms:modified xsi:type="dcterms:W3CDTF">2023-01-30T13:27:41Z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0x01010029C0F92880247D4C86C63C076D65B51D</vt:lpwstr>
  </property>
</Properties>
</file>