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7" r:id="rId1"/>
  </p:sldMasterIdLst>
  <p:notesMasterIdLst>
    <p:notesMasterId r:id="rId17"/>
  </p:notesMasterIdLst>
  <p:handoutMasterIdLst>
    <p:handoutMasterId r:id="rId18"/>
  </p:handoutMasterIdLst>
  <p:sldIdLst>
    <p:sldId id="262" r:id="rId2"/>
    <p:sldId id="275" r:id="rId3"/>
    <p:sldId id="283" r:id="rId4"/>
    <p:sldId id="271" r:id="rId5"/>
    <p:sldId id="272" r:id="rId6"/>
    <p:sldId id="273" r:id="rId7"/>
    <p:sldId id="274" r:id="rId8"/>
    <p:sldId id="276" r:id="rId9"/>
    <p:sldId id="277" r:id="rId10"/>
    <p:sldId id="278" r:id="rId11"/>
    <p:sldId id="279" r:id="rId12"/>
    <p:sldId id="280" r:id="rId13"/>
    <p:sldId id="281" r:id="rId14"/>
    <p:sldId id="282" r:id="rId15"/>
    <p:sldId id="284"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842302-1DE5-4CC9-A3A1-FFFBC8539EDB}" v="2" dt="2023-01-30T11:44:05.17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15" autoAdjust="0"/>
  </p:normalViewPr>
  <p:slideViewPr>
    <p:cSldViewPr showGuides="1">
      <p:cViewPr varScale="1">
        <p:scale>
          <a:sx n="115" d="100"/>
          <a:sy n="115" d="100"/>
        </p:scale>
        <p:origin x="432"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22" d="100"/>
          <a:sy n="122" d="100"/>
        </p:scale>
        <p:origin x="40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31.01.2023</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152400" y="971550"/>
            <a:ext cx="7412038" cy="4170363"/>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964488"/>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964488"/>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a:t>
            </a:fld>
            <a:endParaRPr lang="de-CH" dirty="0"/>
          </a:p>
        </p:txBody>
      </p:sp>
      <p:sp>
        <p:nvSpPr>
          <p:cNvPr id="16" name="Notizenplatzhalter 15"/>
          <p:cNvSpPr>
            <a:spLocks noGrp="1"/>
          </p:cNvSpPr>
          <p:nvPr>
            <p:ph type="body" sz="quarter" idx="3"/>
          </p:nvPr>
        </p:nvSpPr>
        <p:spPr>
          <a:xfrm>
            <a:off x="773424" y="5436096"/>
            <a:ext cx="5560412" cy="3096344"/>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31.01.2023</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C65D888D-B3D4-4A2C-B4FA-EDB94D3A6643}"/>
              </a:ext>
            </a:extLst>
          </p:cNvPr>
          <p:cNvSpPr>
            <a:spLocks noGrp="1"/>
          </p:cNvSpPr>
          <p:nvPr>
            <p:ph type="pic" sz="quarter" idx="13"/>
          </p:nvPr>
        </p:nvSpPr>
        <p:spPr>
          <a:xfrm>
            <a:off x="651934" y="1529118"/>
            <a:ext cx="10888133" cy="3484059"/>
          </a:xfrm>
          <a:pattFill prst="lgCheck">
            <a:fgClr>
              <a:schemeClr val="bg1">
                <a:lumMod val="85000"/>
              </a:schemeClr>
            </a:fgClr>
            <a:bgClr>
              <a:schemeClr val="bg1"/>
            </a:bgClr>
          </a:pattFill>
        </p:spPr>
        <p:txBody>
          <a:bodyPr tIns="720000" anchor="ctr"/>
          <a:lstStyle>
            <a:lvl1pPr algn="ctr">
              <a:defRPr sz="1400"/>
            </a:lvl1pPr>
          </a:lstStyle>
          <a:p>
            <a:r>
              <a:rPr lang="en-US"/>
              <a:t>Click icon to add picture</a:t>
            </a:r>
            <a:endParaRPr lang="de-CH"/>
          </a:p>
        </p:txBody>
      </p:sp>
      <p:sp>
        <p:nvSpPr>
          <p:cNvPr id="2" name="Titel 1"/>
          <p:cNvSpPr>
            <a:spLocks noGrp="1"/>
          </p:cNvSpPr>
          <p:nvPr>
            <p:ph type="ctrTitle"/>
          </p:nvPr>
        </p:nvSpPr>
        <p:spPr>
          <a:xfrm>
            <a:off x="651933" y="5209915"/>
            <a:ext cx="10887359" cy="409843"/>
          </a:xfrm>
        </p:spPr>
        <p:txBody>
          <a:bodyPr anchor="b"/>
          <a:lstStyle>
            <a:lvl1pPr algn="l">
              <a:defRPr sz="2800"/>
            </a:lvl1pPr>
          </a:lstStyle>
          <a:p>
            <a:r>
              <a:rPr lang="en-US"/>
              <a:t>Click to edit Master title style</a:t>
            </a:r>
            <a:endParaRPr lang="de-CH" dirty="0"/>
          </a:p>
        </p:txBody>
      </p:sp>
      <p:sp>
        <p:nvSpPr>
          <p:cNvPr id="3" name="Untertitel 2"/>
          <p:cNvSpPr>
            <a:spLocks noGrp="1"/>
          </p:cNvSpPr>
          <p:nvPr>
            <p:ph type="subTitle" idx="1" hasCustomPrompt="1"/>
          </p:nvPr>
        </p:nvSpPr>
        <p:spPr>
          <a:xfrm>
            <a:off x="651933" y="5733256"/>
            <a:ext cx="10887359" cy="34887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Ort, Datum, Autor</a:t>
            </a:r>
            <a:endParaRPr lang="de-CH" dirty="0"/>
          </a:p>
        </p:txBody>
      </p:sp>
      <p:grpSp>
        <p:nvGrpSpPr>
          <p:cNvPr id="11" name="Gruppieren 10">
            <a:extLst>
              <a:ext uri="{FF2B5EF4-FFF2-40B4-BE49-F238E27FC236}">
                <a16:creationId xmlns:a16="http://schemas.microsoft.com/office/drawing/2014/main" id="{41618A62-4A25-4D8D-AC08-3BA68B8934FF}"/>
              </a:ext>
            </a:extLst>
          </p:cNvPr>
          <p:cNvGrpSpPr/>
          <p:nvPr userDrawn="1"/>
        </p:nvGrpSpPr>
        <p:grpSpPr>
          <a:xfrm>
            <a:off x="652708" y="0"/>
            <a:ext cx="3354493" cy="1304855"/>
            <a:chOff x="0" y="0"/>
            <a:chExt cx="2516400" cy="1272021"/>
          </a:xfrm>
        </p:grpSpPr>
        <p:sp>
          <p:nvSpPr>
            <p:cNvPr id="12" name="Text Box 27">
              <a:extLst>
                <a:ext uri="{FF2B5EF4-FFF2-40B4-BE49-F238E27FC236}">
                  <a16:creationId xmlns:a16="http://schemas.microsoft.com/office/drawing/2014/main" id="{D699EAC3-5A47-4749-AE3F-4985D128975D}"/>
                </a:ext>
              </a:extLst>
            </p:cNvPr>
            <p:cNvSpPr txBox="1">
              <a:spLocks noChangeArrowheads="1"/>
            </p:cNvSpPr>
            <p:nvPr userDrawn="1"/>
          </p:nvSpPr>
          <p:spPr bwMode="auto">
            <a:xfrm>
              <a:off x="0" y="127221"/>
              <a:ext cx="2516400" cy="11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algn="just">
                <a:lnSpc>
                  <a:spcPts val="970"/>
                </a:lnSpc>
                <a:spcAft>
                  <a:spcPts val="0"/>
                </a:spcAft>
              </a:pPr>
              <a:r>
                <a:rPr lang="de-CH" sz="800" spc="20" dirty="0">
                  <a:effectLst/>
                  <a:latin typeface="Calibri" panose="020F0502020204030204" pitchFamily="34" charset="0"/>
                  <a:ea typeface="Calibri" panose="020F0502020204030204" pitchFamily="34" charset="0"/>
                  <a:cs typeface="Times New Roman" panose="02020603050405020304" pitchFamily="18" charset="0"/>
                </a:rPr>
                <a:t>Verband Schweizer </a:t>
              </a:r>
              <a:endParaRPr lang="de-CH" sz="1100" spc="25"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970"/>
                </a:lnSpc>
                <a:spcAft>
                  <a:spcPts val="0"/>
                </a:spcAft>
              </a:pPr>
              <a:r>
                <a:rPr lang="de-CH" sz="800" spc="20" dirty="0">
                  <a:effectLst/>
                  <a:latin typeface="Calibri" panose="020F0502020204030204" pitchFamily="34" charset="0"/>
                  <a:ea typeface="Calibri" panose="020F0502020204030204" pitchFamily="34" charset="0"/>
                  <a:cs typeface="Times New Roman" panose="02020603050405020304" pitchFamily="18" charset="0"/>
                </a:rPr>
                <a:t>Abwasser- und </a:t>
              </a:r>
              <a:endParaRPr lang="de-CH" sz="1100" spc="25"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970"/>
                </a:lnSpc>
                <a:spcAft>
                  <a:spcPts val="0"/>
                </a:spcAft>
              </a:pPr>
              <a:r>
                <a:rPr lang="de-CH" sz="800" spc="20" dirty="0">
                  <a:effectLst/>
                  <a:latin typeface="Calibri" panose="020F0502020204030204" pitchFamily="34" charset="0"/>
                  <a:ea typeface="Calibri" panose="020F0502020204030204" pitchFamily="34" charset="0"/>
                  <a:cs typeface="Times New Roman" panose="02020603050405020304" pitchFamily="18" charset="0"/>
                </a:rPr>
                <a:t>Gewässerschutz-</a:t>
              </a:r>
              <a:endParaRPr lang="de-CH" sz="1100" spc="25"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970"/>
                </a:lnSpc>
                <a:spcAft>
                  <a:spcPts val="0"/>
                </a:spcAft>
              </a:pPr>
              <a:r>
                <a:rPr lang="fr-FR" sz="800" spc="20" dirty="0" err="1">
                  <a:effectLst/>
                  <a:latin typeface="Calibri" panose="020F0502020204030204" pitchFamily="34" charset="0"/>
                  <a:ea typeface="Calibri" panose="020F0502020204030204" pitchFamily="34" charset="0"/>
                  <a:cs typeface="Times New Roman" panose="02020603050405020304" pitchFamily="18" charset="0"/>
                </a:rPr>
                <a:t>fachleute</a:t>
              </a:r>
              <a:endParaRPr lang="de-CH" sz="1100" spc="25"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970"/>
                </a:lnSpc>
                <a:spcAft>
                  <a:spcPts val="0"/>
                </a:spcAft>
              </a:pPr>
              <a:r>
                <a:rPr lang="fr-FR" sz="800" spc="20" dirty="0">
                  <a:effectLst/>
                  <a:latin typeface="Calibri" panose="020F0502020204030204" pitchFamily="34" charset="0"/>
                  <a:ea typeface="Calibri" panose="020F0502020204030204" pitchFamily="34" charset="0"/>
                  <a:cs typeface="Times New Roman" panose="02020603050405020304" pitchFamily="18" charset="0"/>
                </a:rPr>
                <a:t> </a:t>
              </a:r>
              <a:endParaRPr lang="de-CH" sz="1100" spc="25"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970"/>
                </a:lnSpc>
                <a:spcAft>
                  <a:spcPts val="0"/>
                </a:spcAft>
              </a:pPr>
              <a:r>
                <a:rPr lang="fr-FR" sz="800" spc="20" dirty="0">
                  <a:effectLst/>
                  <a:latin typeface="Calibri" panose="020F0502020204030204" pitchFamily="34" charset="0"/>
                  <a:ea typeface="Calibri" panose="020F0502020204030204" pitchFamily="34" charset="0"/>
                  <a:cs typeface="Times New Roman" panose="02020603050405020304" pitchFamily="18" charset="0"/>
                </a:rPr>
                <a:t>Association suisse </a:t>
              </a:r>
              <a:endParaRPr lang="de-CH" sz="1100" spc="25"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970"/>
                </a:lnSpc>
                <a:spcAft>
                  <a:spcPts val="0"/>
                </a:spcAft>
              </a:pPr>
              <a:r>
                <a:rPr lang="fr-FR" sz="800" spc="20" dirty="0">
                  <a:effectLst/>
                  <a:latin typeface="Calibri" panose="020F0502020204030204" pitchFamily="34" charset="0"/>
                  <a:ea typeface="Calibri" panose="020F0502020204030204" pitchFamily="34" charset="0"/>
                  <a:cs typeface="Times New Roman" panose="02020603050405020304" pitchFamily="18" charset="0"/>
                </a:rPr>
                <a:t>des professionnels </a:t>
              </a:r>
              <a:endParaRPr lang="de-CH" sz="1100" spc="25"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970"/>
                </a:lnSpc>
                <a:spcAft>
                  <a:spcPts val="0"/>
                </a:spcAft>
              </a:pPr>
              <a:r>
                <a:rPr lang="fr-FR" sz="800" spc="20" dirty="0">
                  <a:effectLst/>
                  <a:latin typeface="Calibri" panose="020F0502020204030204" pitchFamily="34" charset="0"/>
                  <a:ea typeface="Calibri" panose="020F0502020204030204" pitchFamily="34" charset="0"/>
                  <a:cs typeface="Times New Roman" panose="02020603050405020304" pitchFamily="18" charset="0"/>
                </a:rPr>
                <a:t>de la protection </a:t>
              </a:r>
              <a:endParaRPr lang="de-CH" sz="1100" spc="25"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970"/>
                </a:lnSpc>
                <a:spcAft>
                  <a:spcPts val="0"/>
                </a:spcAft>
              </a:pPr>
              <a:r>
                <a:rPr lang="it-IT" sz="800" spc="20" dirty="0" err="1">
                  <a:effectLst/>
                  <a:latin typeface="Calibri" panose="020F0502020204030204" pitchFamily="34" charset="0"/>
                  <a:ea typeface="Calibri" panose="020F0502020204030204" pitchFamily="34" charset="0"/>
                  <a:cs typeface="Times New Roman" panose="02020603050405020304" pitchFamily="18" charset="0"/>
                </a:rPr>
                <a:t>des</a:t>
              </a:r>
              <a:r>
                <a:rPr lang="it-IT" sz="800" spc="20" dirty="0">
                  <a:effectLst/>
                  <a:latin typeface="Calibri" panose="020F0502020204030204" pitchFamily="34" charset="0"/>
                  <a:ea typeface="Calibri" panose="020F0502020204030204" pitchFamily="34" charset="0"/>
                  <a:cs typeface="Times New Roman" panose="02020603050405020304" pitchFamily="18" charset="0"/>
                </a:rPr>
                <a:t> </a:t>
              </a:r>
              <a:r>
                <a:rPr lang="it-IT" sz="800" spc="20" dirty="0" err="1">
                  <a:effectLst/>
                  <a:latin typeface="Calibri" panose="020F0502020204030204" pitchFamily="34" charset="0"/>
                  <a:ea typeface="Calibri" panose="020F0502020204030204" pitchFamily="34" charset="0"/>
                  <a:cs typeface="Times New Roman" panose="02020603050405020304" pitchFamily="18" charset="0"/>
                </a:rPr>
                <a:t>eaux</a:t>
              </a:r>
              <a:endParaRPr lang="de-CH" sz="1100" spc="25"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970"/>
                </a:lnSpc>
                <a:spcAft>
                  <a:spcPts val="0"/>
                </a:spcAft>
              </a:pPr>
              <a:r>
                <a:rPr lang="it-IT" sz="800" spc="20" dirty="0">
                  <a:effectLst/>
                  <a:latin typeface="Calibri" panose="020F0502020204030204" pitchFamily="34" charset="0"/>
                  <a:ea typeface="Calibri" panose="020F0502020204030204" pitchFamily="34" charset="0"/>
                  <a:cs typeface="Times New Roman" panose="02020603050405020304" pitchFamily="18" charset="0"/>
                </a:rPr>
                <a:t> </a:t>
              </a:r>
              <a:endParaRPr lang="de-CH" sz="1100" spc="25"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970"/>
                </a:lnSpc>
                <a:spcAft>
                  <a:spcPts val="0"/>
                </a:spcAft>
              </a:pPr>
              <a:r>
                <a:rPr lang="it-IT" sz="800" spc="20" dirty="0">
                  <a:effectLst/>
                  <a:latin typeface="Calibri" panose="020F0502020204030204" pitchFamily="34" charset="0"/>
                  <a:ea typeface="Calibri" panose="020F0502020204030204" pitchFamily="34" charset="0"/>
                  <a:cs typeface="Times New Roman" panose="02020603050405020304" pitchFamily="18" charset="0"/>
                </a:rPr>
                <a:t>Associazione svizzera</a:t>
              </a:r>
              <a:endParaRPr lang="de-CH" sz="1100" spc="25"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970"/>
                </a:lnSpc>
                <a:spcAft>
                  <a:spcPts val="0"/>
                </a:spcAft>
              </a:pPr>
              <a:r>
                <a:rPr lang="it-IT" sz="800" spc="20" dirty="0">
                  <a:effectLst/>
                  <a:latin typeface="Calibri" panose="020F0502020204030204" pitchFamily="34" charset="0"/>
                  <a:ea typeface="Calibri" panose="020F0502020204030204" pitchFamily="34" charset="0"/>
                  <a:cs typeface="Times New Roman" panose="02020603050405020304" pitchFamily="18" charset="0"/>
                </a:rPr>
                <a:t>dei professionisti</a:t>
              </a:r>
              <a:endParaRPr lang="de-CH" sz="1100" spc="25"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970"/>
                </a:lnSpc>
                <a:spcAft>
                  <a:spcPts val="0"/>
                </a:spcAft>
              </a:pPr>
              <a:r>
                <a:rPr lang="it-IT" sz="800" spc="20" dirty="0">
                  <a:effectLst/>
                  <a:latin typeface="Calibri" panose="020F0502020204030204" pitchFamily="34" charset="0"/>
                  <a:ea typeface="Calibri" panose="020F0502020204030204" pitchFamily="34" charset="0"/>
                  <a:cs typeface="Times New Roman" panose="02020603050405020304" pitchFamily="18" charset="0"/>
                </a:rPr>
                <a:t>della protezione</a:t>
              </a:r>
              <a:endParaRPr lang="de-CH" sz="1100" spc="25"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970"/>
                </a:lnSpc>
                <a:spcAft>
                  <a:spcPts val="0"/>
                </a:spcAft>
              </a:pPr>
              <a:r>
                <a:rPr lang="it-IT" sz="800" spc="20" dirty="0">
                  <a:effectLst/>
                  <a:latin typeface="Calibri" panose="020F0502020204030204" pitchFamily="34" charset="0"/>
                  <a:ea typeface="Calibri" panose="020F0502020204030204" pitchFamily="34" charset="0"/>
                  <a:cs typeface="Times New Roman" panose="02020603050405020304" pitchFamily="18" charset="0"/>
                </a:rPr>
                <a:t>delle acque</a:t>
              </a:r>
              <a:endParaRPr lang="de-CH" sz="1100" spc="25"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970"/>
                </a:lnSpc>
                <a:spcAft>
                  <a:spcPts val="0"/>
                </a:spcAft>
              </a:pPr>
              <a:r>
                <a:rPr lang="it-IT" sz="800" spc="20" dirty="0">
                  <a:effectLst/>
                  <a:latin typeface="Calibri" panose="020F0502020204030204" pitchFamily="34" charset="0"/>
                  <a:ea typeface="Calibri" panose="020F0502020204030204" pitchFamily="34" charset="0"/>
                  <a:cs typeface="Times New Roman" panose="02020603050405020304" pitchFamily="18" charset="0"/>
                </a:rPr>
                <a:t> </a:t>
              </a:r>
              <a:endParaRPr lang="de-CH" sz="1100" spc="25"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970"/>
                </a:lnSpc>
                <a:spcAft>
                  <a:spcPts val="0"/>
                </a:spcAft>
              </a:pPr>
              <a:r>
                <a:rPr lang="it-IT" sz="800" spc="20" dirty="0" err="1">
                  <a:effectLst/>
                  <a:latin typeface="Calibri" panose="020F0502020204030204" pitchFamily="34" charset="0"/>
                  <a:ea typeface="Calibri" panose="020F0502020204030204" pitchFamily="34" charset="0"/>
                  <a:cs typeface="Times New Roman" panose="02020603050405020304" pitchFamily="18" charset="0"/>
                </a:rPr>
                <a:t>Swiss</a:t>
              </a:r>
              <a:r>
                <a:rPr lang="it-IT" sz="800" spc="20" dirty="0">
                  <a:effectLst/>
                  <a:latin typeface="Calibri" panose="020F0502020204030204" pitchFamily="34" charset="0"/>
                  <a:ea typeface="Calibri" panose="020F0502020204030204" pitchFamily="34" charset="0"/>
                  <a:cs typeface="Times New Roman" panose="02020603050405020304" pitchFamily="18" charset="0"/>
                </a:rPr>
                <a:t> Water </a:t>
              </a:r>
              <a:endParaRPr lang="de-CH" sz="1100" spc="25"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970"/>
                </a:lnSpc>
                <a:spcAft>
                  <a:spcPts val="0"/>
                </a:spcAft>
              </a:pPr>
              <a:r>
                <a:rPr lang="fr-FR" sz="800" spc="20" dirty="0">
                  <a:effectLst/>
                  <a:latin typeface="Calibri" panose="020F0502020204030204" pitchFamily="34" charset="0"/>
                  <a:ea typeface="Calibri" panose="020F0502020204030204" pitchFamily="34" charset="0"/>
                  <a:cs typeface="Times New Roman" panose="02020603050405020304" pitchFamily="18" charset="0"/>
                </a:rPr>
                <a:t>Association</a:t>
              </a:r>
              <a:endParaRPr lang="de-CH" sz="1100" spc="25"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hteck 12">
              <a:extLst>
                <a:ext uri="{FF2B5EF4-FFF2-40B4-BE49-F238E27FC236}">
                  <a16:creationId xmlns:a16="http://schemas.microsoft.com/office/drawing/2014/main" id="{CD3D200F-DECD-4615-A32D-4CDAD4D4DB39}"/>
                </a:ext>
              </a:extLst>
            </p:cNvPr>
            <p:cNvSpPr/>
            <p:nvPr userDrawn="1"/>
          </p:nvSpPr>
          <p:spPr>
            <a:xfrm>
              <a:off x="0" y="0"/>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sz="1800"/>
            </a:p>
          </p:txBody>
        </p:sp>
      </p:grpSp>
      <p:sp>
        <p:nvSpPr>
          <p:cNvPr id="5" name="Datumsplatzhalter 4">
            <a:extLst>
              <a:ext uri="{FF2B5EF4-FFF2-40B4-BE49-F238E27FC236}">
                <a16:creationId xmlns:a16="http://schemas.microsoft.com/office/drawing/2014/main" id="{1FAA05C7-1F9C-422B-A241-0BF9B58492B1}"/>
              </a:ext>
            </a:extLst>
          </p:cNvPr>
          <p:cNvSpPr>
            <a:spLocks noGrp="1"/>
          </p:cNvSpPr>
          <p:nvPr>
            <p:ph type="dt" sz="half" idx="10"/>
          </p:nvPr>
        </p:nvSpPr>
        <p:spPr/>
        <p:txBody>
          <a:bodyPr/>
          <a:lstStyle/>
          <a:p>
            <a:fld id="{874F9278-5B98-4AD7-98A9-DD6FFBA2B96C}" type="datetime1">
              <a:rPr lang="de-CH" smtClean="0"/>
              <a:t>31.01.2023</a:t>
            </a:fld>
            <a:endParaRPr lang="de-CH" dirty="0"/>
          </a:p>
        </p:txBody>
      </p:sp>
      <p:sp>
        <p:nvSpPr>
          <p:cNvPr id="6" name="Fußzeilenplatzhalter 5">
            <a:extLst>
              <a:ext uri="{FF2B5EF4-FFF2-40B4-BE49-F238E27FC236}">
                <a16:creationId xmlns:a16="http://schemas.microsoft.com/office/drawing/2014/main" id="{694E5355-F86B-4B3F-9EE9-FC58651AD7D5}"/>
              </a:ext>
            </a:extLst>
          </p:cNvPr>
          <p:cNvSpPr>
            <a:spLocks noGrp="1"/>
          </p:cNvSpPr>
          <p:nvPr>
            <p:ph type="ftr" sz="quarter" idx="11"/>
          </p:nvPr>
        </p:nvSpPr>
        <p:spPr/>
        <p:txBody>
          <a:bodyPr/>
          <a:lstStyle/>
          <a:p>
            <a:r>
              <a:rPr lang="de-CH"/>
              <a:t>Auswertung Umfrage Verfügbarkeit von Chemikalien auf ARA, Stand Dezember 2022</a:t>
            </a:r>
            <a:endParaRPr lang="de-CH" dirty="0"/>
          </a:p>
        </p:txBody>
      </p:sp>
      <p:sp>
        <p:nvSpPr>
          <p:cNvPr id="17" name="Foliennummernplatzhalter 16">
            <a:extLst>
              <a:ext uri="{FF2B5EF4-FFF2-40B4-BE49-F238E27FC236}">
                <a16:creationId xmlns:a16="http://schemas.microsoft.com/office/drawing/2014/main" id="{1D9A0891-0C14-4BA2-A4C6-B45D02F188E1}"/>
              </a:ext>
            </a:extLst>
          </p:cNvPr>
          <p:cNvSpPr>
            <a:spLocks noGrp="1"/>
          </p:cNvSpPr>
          <p:nvPr>
            <p:ph type="sldNum" sz="quarter" idx="12"/>
          </p:nvPr>
        </p:nvSpPr>
        <p:spPr/>
        <p:txBody>
          <a:body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389188666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CH" dirty="0"/>
          </a:p>
        </p:txBody>
      </p:sp>
      <p:sp>
        <p:nvSpPr>
          <p:cNvPr id="3" name="Inhaltsplatzhalt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7" name="Datumsplatzhalter 6"/>
          <p:cNvSpPr>
            <a:spLocks noGrp="1"/>
          </p:cNvSpPr>
          <p:nvPr>
            <p:ph type="dt" sz="half" idx="10"/>
          </p:nvPr>
        </p:nvSpPr>
        <p:spPr/>
        <p:txBody>
          <a:bodyPr/>
          <a:lstStyle/>
          <a:p>
            <a:fld id="{4FF79144-F9FC-4EC3-A447-4AA868602D13}" type="datetime1">
              <a:rPr lang="de-CH" smtClean="0"/>
              <a:t>31.01.2023</a:t>
            </a:fld>
            <a:endParaRPr lang="de-CH" dirty="0"/>
          </a:p>
        </p:txBody>
      </p:sp>
      <p:sp>
        <p:nvSpPr>
          <p:cNvPr id="8" name="Fußzeilenplatzhalter 7"/>
          <p:cNvSpPr>
            <a:spLocks noGrp="1"/>
          </p:cNvSpPr>
          <p:nvPr>
            <p:ph type="ftr" sz="quarter" idx="11"/>
          </p:nvPr>
        </p:nvSpPr>
        <p:spPr/>
        <p:txBody>
          <a:bodyPr/>
          <a:lstStyle/>
          <a:p>
            <a:r>
              <a:rPr lang="de-CH"/>
              <a:t>Auswertung Umfrage Verfügbarkeit von Chemikalien auf ARA, Stand Dezember 2022</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47957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CH" dirty="0"/>
          </a:p>
        </p:txBody>
      </p:sp>
      <p:sp>
        <p:nvSpPr>
          <p:cNvPr id="3" name="Inhaltsplatzhalter 2"/>
          <p:cNvSpPr>
            <a:spLocks noGrp="1"/>
          </p:cNvSpPr>
          <p:nvPr>
            <p:ph idx="1"/>
          </p:nvPr>
        </p:nvSpPr>
        <p:spPr>
          <a:xfrm>
            <a:off x="653474" y="1504811"/>
            <a:ext cx="5250505" cy="46721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7" name="Datumsplatzhalter 6"/>
          <p:cNvSpPr>
            <a:spLocks noGrp="1"/>
          </p:cNvSpPr>
          <p:nvPr>
            <p:ph type="dt" sz="half" idx="10"/>
          </p:nvPr>
        </p:nvSpPr>
        <p:spPr/>
        <p:txBody>
          <a:bodyPr/>
          <a:lstStyle/>
          <a:p>
            <a:fld id="{06844615-8DA2-491F-AC35-0B55F57C3FEC}" type="datetime1">
              <a:rPr lang="de-CH" smtClean="0"/>
              <a:t>31.01.2023</a:t>
            </a:fld>
            <a:endParaRPr lang="de-CH" dirty="0"/>
          </a:p>
        </p:txBody>
      </p:sp>
      <p:sp>
        <p:nvSpPr>
          <p:cNvPr id="8" name="Fußzeilenplatzhalter 7"/>
          <p:cNvSpPr>
            <a:spLocks noGrp="1"/>
          </p:cNvSpPr>
          <p:nvPr>
            <p:ph type="ftr" sz="quarter" idx="11"/>
          </p:nvPr>
        </p:nvSpPr>
        <p:spPr/>
        <p:txBody>
          <a:bodyPr/>
          <a:lstStyle/>
          <a:p>
            <a:r>
              <a:rPr lang="de-CH"/>
              <a:t>Auswertung Umfrage Verfügbarkeit von Chemikalien auf ARA, Stand Dezember 2022</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dirty="0"/>
          </a:p>
        </p:txBody>
      </p:sp>
      <p:sp>
        <p:nvSpPr>
          <p:cNvPr id="10" name="Inhaltsplatzhalter 2">
            <a:extLst>
              <a:ext uri="{FF2B5EF4-FFF2-40B4-BE49-F238E27FC236}">
                <a16:creationId xmlns:a16="http://schemas.microsoft.com/office/drawing/2014/main" id="{BA4506C2-660B-4D8F-B6CD-BCBF25AFAD10}"/>
              </a:ext>
            </a:extLst>
          </p:cNvPr>
          <p:cNvSpPr>
            <a:spLocks noGrp="1"/>
          </p:cNvSpPr>
          <p:nvPr>
            <p:ph idx="13"/>
          </p:nvPr>
        </p:nvSpPr>
        <p:spPr>
          <a:xfrm>
            <a:off x="6290686" y="1504811"/>
            <a:ext cx="5250505" cy="46721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Tree>
    <p:extLst>
      <p:ext uri="{BB962C8B-B14F-4D97-AF65-F5344CB8AC3E}">
        <p14:creationId xmlns:p14="http://schemas.microsoft.com/office/powerpoint/2010/main" val="218713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mit Legen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CH" dirty="0"/>
          </a:p>
        </p:txBody>
      </p:sp>
      <p:sp>
        <p:nvSpPr>
          <p:cNvPr id="7" name="Datumsplatzhalter 6"/>
          <p:cNvSpPr>
            <a:spLocks noGrp="1"/>
          </p:cNvSpPr>
          <p:nvPr>
            <p:ph type="dt" sz="half" idx="10"/>
          </p:nvPr>
        </p:nvSpPr>
        <p:spPr/>
        <p:txBody>
          <a:bodyPr/>
          <a:lstStyle/>
          <a:p>
            <a:fld id="{80315AD4-E11C-4B12-BF6E-E7CDD9A63ECE}" type="datetime1">
              <a:rPr lang="de-CH" smtClean="0"/>
              <a:t>31.01.2023</a:t>
            </a:fld>
            <a:endParaRPr lang="de-CH" dirty="0"/>
          </a:p>
        </p:txBody>
      </p:sp>
      <p:sp>
        <p:nvSpPr>
          <p:cNvPr id="8" name="Fußzeilenplatzhalter 7"/>
          <p:cNvSpPr>
            <a:spLocks noGrp="1"/>
          </p:cNvSpPr>
          <p:nvPr>
            <p:ph type="ftr" sz="quarter" idx="11"/>
          </p:nvPr>
        </p:nvSpPr>
        <p:spPr/>
        <p:txBody>
          <a:bodyPr/>
          <a:lstStyle/>
          <a:p>
            <a:r>
              <a:rPr lang="de-CH"/>
              <a:t>Auswertung Umfrage Verfügbarkeit von Chemikalien auf ARA, Stand Dezember 2022</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dirty="0"/>
          </a:p>
        </p:txBody>
      </p:sp>
      <p:sp>
        <p:nvSpPr>
          <p:cNvPr id="11" name="Bildplatzhalter 19">
            <a:extLst>
              <a:ext uri="{FF2B5EF4-FFF2-40B4-BE49-F238E27FC236}">
                <a16:creationId xmlns:a16="http://schemas.microsoft.com/office/drawing/2014/main" id="{F3359DEC-10D5-411F-8FDE-FA564044EBD7}"/>
              </a:ext>
            </a:extLst>
          </p:cNvPr>
          <p:cNvSpPr>
            <a:spLocks noGrp="1"/>
          </p:cNvSpPr>
          <p:nvPr>
            <p:ph type="pic" sz="quarter" idx="14"/>
          </p:nvPr>
        </p:nvSpPr>
        <p:spPr>
          <a:xfrm>
            <a:off x="652709" y="1579419"/>
            <a:ext cx="10906409" cy="4297854"/>
          </a:xfrm>
          <a:pattFill prst="lgCheck">
            <a:fgClr>
              <a:schemeClr val="bg1">
                <a:lumMod val="85000"/>
              </a:schemeClr>
            </a:fgClr>
            <a:bgClr>
              <a:schemeClr val="bg1"/>
            </a:bgClr>
          </a:pattFill>
        </p:spPr>
        <p:txBody>
          <a:bodyPr tIns="720000" anchor="ctr"/>
          <a:lstStyle>
            <a:lvl1pPr algn="ctr">
              <a:defRPr sz="1400"/>
            </a:lvl1pPr>
          </a:lstStyle>
          <a:p>
            <a:r>
              <a:rPr lang="en-US"/>
              <a:t>Click icon to add picture</a:t>
            </a:r>
            <a:endParaRPr lang="de-CH"/>
          </a:p>
        </p:txBody>
      </p:sp>
      <p:sp>
        <p:nvSpPr>
          <p:cNvPr id="5" name="Textplatzhalter 4">
            <a:extLst>
              <a:ext uri="{FF2B5EF4-FFF2-40B4-BE49-F238E27FC236}">
                <a16:creationId xmlns:a16="http://schemas.microsoft.com/office/drawing/2014/main" id="{BAA942D4-D03C-4466-9C5C-79A3B104085C}"/>
              </a:ext>
            </a:extLst>
          </p:cNvPr>
          <p:cNvSpPr>
            <a:spLocks noGrp="1"/>
          </p:cNvSpPr>
          <p:nvPr>
            <p:ph type="body" sz="quarter" idx="15" hasCustomPrompt="1"/>
          </p:nvPr>
        </p:nvSpPr>
        <p:spPr>
          <a:xfrm>
            <a:off x="652709" y="5949280"/>
            <a:ext cx="10906409" cy="360040"/>
          </a:xfrm>
        </p:spPr>
        <p:txBody>
          <a:bodyPr anchor="t"/>
          <a:lstStyle>
            <a:lvl1pPr>
              <a:defRPr sz="1200"/>
            </a:lvl1pPr>
            <a:lvl2pPr>
              <a:defRPr sz="1200"/>
            </a:lvl2pPr>
            <a:lvl3pPr>
              <a:defRPr sz="1200"/>
            </a:lvl3pPr>
            <a:lvl4pPr>
              <a:defRPr sz="1200"/>
            </a:lvl4pPr>
            <a:lvl5pPr>
              <a:defRPr sz="1200"/>
            </a:lvl5pPr>
          </a:lstStyle>
          <a:p>
            <a:pPr lvl="0"/>
            <a:r>
              <a:rPr lang="de-DE" dirty="0"/>
              <a:t>Bildlegende durch Klicken hinzufügen</a:t>
            </a:r>
            <a:endParaRPr lang="de-CH" dirty="0"/>
          </a:p>
        </p:txBody>
      </p:sp>
    </p:spTree>
    <p:extLst>
      <p:ext uri="{BB962C8B-B14F-4D97-AF65-F5344CB8AC3E}">
        <p14:creationId xmlns:p14="http://schemas.microsoft.com/office/powerpoint/2010/main" val="392674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8" name="Bildplatzhalter 19">
            <a:extLst>
              <a:ext uri="{FF2B5EF4-FFF2-40B4-BE49-F238E27FC236}">
                <a16:creationId xmlns:a16="http://schemas.microsoft.com/office/drawing/2014/main" id="{0F27FF9C-77FC-4CA2-B029-3B592A7920C6}"/>
              </a:ext>
            </a:extLst>
          </p:cNvPr>
          <p:cNvSpPr>
            <a:spLocks noGrp="1"/>
          </p:cNvSpPr>
          <p:nvPr>
            <p:ph type="pic" sz="quarter" idx="13"/>
          </p:nvPr>
        </p:nvSpPr>
        <p:spPr>
          <a:xfrm>
            <a:off x="0" y="0"/>
            <a:ext cx="12192000" cy="6858000"/>
          </a:xfrm>
          <a:pattFill prst="lgCheck">
            <a:fgClr>
              <a:schemeClr val="bg1">
                <a:lumMod val="85000"/>
              </a:schemeClr>
            </a:fgClr>
            <a:bgClr>
              <a:schemeClr val="bg1"/>
            </a:bgClr>
          </a:pattFill>
        </p:spPr>
        <p:txBody>
          <a:bodyPr tIns="720000" anchor="ctr"/>
          <a:lstStyle>
            <a:lvl1pPr algn="ctr">
              <a:defRPr sz="1400"/>
            </a:lvl1pPr>
          </a:lstStyle>
          <a:p>
            <a:r>
              <a:rPr lang="en-US"/>
              <a:t>Click icon to add picture</a:t>
            </a:r>
            <a:endParaRPr lang="de-CH"/>
          </a:p>
        </p:txBody>
      </p:sp>
      <p:sp>
        <p:nvSpPr>
          <p:cNvPr id="9" name="Textplatzhalter 4">
            <a:extLst>
              <a:ext uri="{FF2B5EF4-FFF2-40B4-BE49-F238E27FC236}">
                <a16:creationId xmlns:a16="http://schemas.microsoft.com/office/drawing/2014/main" id="{AD3EEF06-F599-4E53-8CB2-0233FF8CDF16}"/>
              </a:ext>
            </a:extLst>
          </p:cNvPr>
          <p:cNvSpPr>
            <a:spLocks noGrp="1"/>
          </p:cNvSpPr>
          <p:nvPr>
            <p:ph type="body" sz="quarter" idx="15" hasCustomPrompt="1"/>
          </p:nvPr>
        </p:nvSpPr>
        <p:spPr>
          <a:xfrm>
            <a:off x="652709" y="5949280"/>
            <a:ext cx="10906409" cy="505171"/>
          </a:xfrm>
        </p:spPr>
        <p:txBody>
          <a:bodyPr anchor="b"/>
          <a:lstStyle>
            <a:lvl1pPr>
              <a:defRPr sz="1200">
                <a:solidFill>
                  <a:schemeClr val="bg1"/>
                </a:solidFill>
                <a:effectLst>
                  <a:outerShdw blurRad="38100" dist="38100" dir="2700000" algn="tl">
                    <a:srgbClr val="000000">
                      <a:alpha val="43137"/>
                    </a:srgbClr>
                  </a:outerShdw>
                </a:effectLst>
              </a:defRPr>
            </a:lvl1pPr>
            <a:lvl2pPr>
              <a:defRPr sz="1200"/>
            </a:lvl2pPr>
            <a:lvl3pPr>
              <a:defRPr sz="1200"/>
            </a:lvl3pPr>
            <a:lvl4pPr>
              <a:defRPr sz="1200"/>
            </a:lvl4pPr>
            <a:lvl5pPr>
              <a:defRPr sz="1200"/>
            </a:lvl5pPr>
          </a:lstStyle>
          <a:p>
            <a:pPr lvl="0"/>
            <a:r>
              <a:rPr lang="de-DE" dirty="0"/>
              <a:t>Bildlegende durch Klicken hinzufügen</a:t>
            </a:r>
            <a:endParaRPr lang="de-CH" dirty="0"/>
          </a:p>
        </p:txBody>
      </p:sp>
    </p:spTree>
    <p:extLst>
      <p:ext uri="{BB962C8B-B14F-4D97-AF65-F5344CB8AC3E}">
        <p14:creationId xmlns:p14="http://schemas.microsoft.com/office/powerpoint/2010/main" val="391446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it Textbox">
    <p:spTree>
      <p:nvGrpSpPr>
        <p:cNvPr id="1" name=""/>
        <p:cNvGrpSpPr/>
        <p:nvPr/>
      </p:nvGrpSpPr>
      <p:grpSpPr>
        <a:xfrm>
          <a:off x="0" y="0"/>
          <a:ext cx="0" cy="0"/>
          <a:chOff x="0" y="0"/>
          <a:chExt cx="0" cy="0"/>
        </a:xfrm>
      </p:grpSpPr>
      <p:sp>
        <p:nvSpPr>
          <p:cNvPr id="8" name="Bildplatzhalter 19">
            <a:extLst>
              <a:ext uri="{FF2B5EF4-FFF2-40B4-BE49-F238E27FC236}">
                <a16:creationId xmlns:a16="http://schemas.microsoft.com/office/drawing/2014/main" id="{0F27FF9C-77FC-4CA2-B029-3B592A7920C6}"/>
              </a:ext>
            </a:extLst>
          </p:cNvPr>
          <p:cNvSpPr>
            <a:spLocks noGrp="1"/>
          </p:cNvSpPr>
          <p:nvPr>
            <p:ph type="pic" sz="quarter" idx="13"/>
          </p:nvPr>
        </p:nvSpPr>
        <p:spPr>
          <a:xfrm>
            <a:off x="0" y="0"/>
            <a:ext cx="12192000" cy="6858000"/>
          </a:xfrm>
          <a:pattFill prst="lgCheck">
            <a:fgClr>
              <a:schemeClr val="bg1">
                <a:lumMod val="85000"/>
              </a:schemeClr>
            </a:fgClr>
            <a:bgClr>
              <a:schemeClr val="bg1"/>
            </a:bgClr>
          </a:pattFill>
        </p:spPr>
        <p:txBody>
          <a:bodyPr tIns="720000" anchor="ctr"/>
          <a:lstStyle>
            <a:lvl1pPr algn="ctr">
              <a:defRPr sz="1400"/>
            </a:lvl1pPr>
          </a:lstStyle>
          <a:p>
            <a:r>
              <a:rPr lang="en-US"/>
              <a:t>Click icon to add picture</a:t>
            </a:r>
            <a:endParaRPr lang="de-CH"/>
          </a:p>
        </p:txBody>
      </p:sp>
      <p:sp>
        <p:nvSpPr>
          <p:cNvPr id="3" name="Textplatzhalter 2">
            <a:extLst>
              <a:ext uri="{FF2B5EF4-FFF2-40B4-BE49-F238E27FC236}">
                <a16:creationId xmlns:a16="http://schemas.microsoft.com/office/drawing/2014/main" id="{821E6736-F605-4DB5-AB07-5DFF45CB41C7}"/>
              </a:ext>
            </a:extLst>
          </p:cNvPr>
          <p:cNvSpPr>
            <a:spLocks noGrp="1"/>
          </p:cNvSpPr>
          <p:nvPr>
            <p:ph type="body" sz="quarter" idx="14" hasCustomPrompt="1"/>
          </p:nvPr>
        </p:nvSpPr>
        <p:spPr>
          <a:xfrm>
            <a:off x="6768076" y="3789040"/>
            <a:ext cx="5423925" cy="1728192"/>
          </a:xfrm>
          <a:solidFill>
            <a:srgbClr val="FFFFFF">
              <a:alpha val="80000"/>
            </a:srgbClr>
          </a:solidFill>
        </p:spPr>
        <p:txBody>
          <a:bodyPr lIns="252000" tIns="144000" rIns="252000" bIns="144000"/>
          <a:lstStyle>
            <a:lvl1pPr>
              <a:defRPr b="0" i="1">
                <a:solidFill>
                  <a:schemeClr val="tx2"/>
                </a:solidFill>
              </a:defRPr>
            </a:lvl1pPr>
            <a:lvl2pPr>
              <a:defRPr b="0" i="1">
                <a:solidFill>
                  <a:schemeClr val="tx2"/>
                </a:solidFill>
              </a:defRPr>
            </a:lvl2pPr>
            <a:lvl3pPr>
              <a:defRPr b="0" i="1">
                <a:solidFill>
                  <a:schemeClr val="tx2"/>
                </a:solidFill>
              </a:defRPr>
            </a:lvl3pPr>
            <a:lvl4pPr>
              <a:defRPr b="0" i="1">
                <a:solidFill>
                  <a:schemeClr val="tx2"/>
                </a:solidFill>
              </a:defRPr>
            </a:lvl4pPr>
            <a:lvl5pPr marL="539750" indent="0">
              <a:buNone/>
              <a:defRPr b="0" i="1">
                <a:solidFill>
                  <a:schemeClr val="tx2"/>
                </a:solidFill>
              </a:defRPr>
            </a:lvl5pPr>
          </a:lstStyle>
          <a:p>
            <a:r>
              <a:rPr lang="de-CH" dirty="0"/>
              <a:t>Diese </a:t>
            </a:r>
            <a:r>
              <a:rPr lang="de-CH" dirty="0" err="1"/>
              <a:t>Textbox</a:t>
            </a:r>
            <a:r>
              <a:rPr lang="de-CH" dirty="0"/>
              <a:t> kann frei verschoben werden. Sie soll rechts oder links am Seitenrand stehen.</a:t>
            </a:r>
          </a:p>
        </p:txBody>
      </p:sp>
    </p:spTree>
    <p:extLst>
      <p:ext uri="{BB962C8B-B14F-4D97-AF65-F5344CB8AC3E}">
        <p14:creationId xmlns:p14="http://schemas.microsoft.com/office/powerpoint/2010/main" val="290468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CH" dirty="0"/>
          </a:p>
        </p:txBody>
      </p:sp>
      <p:sp>
        <p:nvSpPr>
          <p:cNvPr id="6" name="Datumsplatzhalter 5"/>
          <p:cNvSpPr>
            <a:spLocks noGrp="1"/>
          </p:cNvSpPr>
          <p:nvPr>
            <p:ph type="dt" sz="half" idx="10"/>
          </p:nvPr>
        </p:nvSpPr>
        <p:spPr/>
        <p:txBody>
          <a:bodyPr/>
          <a:lstStyle/>
          <a:p>
            <a:fld id="{BC7330F2-E625-46C8-9ADB-239AEAF382FD}" type="datetime1">
              <a:rPr lang="de-CH" smtClean="0"/>
              <a:t>31.01.2023</a:t>
            </a:fld>
            <a:endParaRPr lang="de-CH" dirty="0"/>
          </a:p>
        </p:txBody>
      </p:sp>
      <p:sp>
        <p:nvSpPr>
          <p:cNvPr id="7" name="Fußzeilenplatzhalter 6"/>
          <p:cNvSpPr>
            <a:spLocks noGrp="1"/>
          </p:cNvSpPr>
          <p:nvPr>
            <p:ph type="ftr" sz="quarter" idx="11"/>
          </p:nvPr>
        </p:nvSpPr>
        <p:spPr/>
        <p:txBody>
          <a:bodyPr/>
          <a:lstStyle/>
          <a:p>
            <a:r>
              <a:rPr lang="de-CH"/>
              <a:t>Auswertung Umfrage Verfügbarkeit von Chemikalien auf ARA, Stand Dezember 2022</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383798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5816A332-DDF4-4CB2-BD4F-BDAA942AB44B}" type="datetime1">
              <a:rPr lang="de-CH" smtClean="0"/>
              <a:t>31.01.2023</a:t>
            </a:fld>
            <a:endParaRPr lang="de-CH" dirty="0"/>
          </a:p>
        </p:txBody>
      </p:sp>
      <p:sp>
        <p:nvSpPr>
          <p:cNvPr id="6" name="Fußzeilenplatzhalter 5"/>
          <p:cNvSpPr>
            <a:spLocks noGrp="1"/>
          </p:cNvSpPr>
          <p:nvPr>
            <p:ph type="ftr" sz="quarter" idx="11"/>
          </p:nvPr>
        </p:nvSpPr>
        <p:spPr/>
        <p:txBody>
          <a:bodyPr/>
          <a:lstStyle/>
          <a:p>
            <a:r>
              <a:rPr lang="de-CH"/>
              <a:t>Auswertung Umfrage Verfügbarkeit von Chemikalien auf ARA, Stand Dezember 2022</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4005446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53473" y="415637"/>
            <a:ext cx="8898911" cy="812801"/>
          </a:xfrm>
          <a:prstGeom prst="rect">
            <a:avLst/>
          </a:prstGeom>
        </p:spPr>
        <p:txBody>
          <a:bodyPr vert="horz" lIns="0" tIns="0" rIns="0" bIns="0" rtlCol="0" anchor="b">
            <a:noAutofit/>
          </a:bodyPr>
          <a:lstStyle/>
          <a:p>
            <a:endParaRPr lang="de-CH" dirty="0"/>
          </a:p>
        </p:txBody>
      </p:sp>
      <p:sp>
        <p:nvSpPr>
          <p:cNvPr id="3" name="Textplatzhalter 2"/>
          <p:cNvSpPr>
            <a:spLocks noGrp="1"/>
          </p:cNvSpPr>
          <p:nvPr>
            <p:ph type="body" idx="1"/>
          </p:nvPr>
        </p:nvSpPr>
        <p:spPr>
          <a:xfrm>
            <a:off x="653474" y="1504811"/>
            <a:ext cx="10885052" cy="4672153"/>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8905528" y="6454451"/>
            <a:ext cx="1513384" cy="144016"/>
          </a:xfrm>
          <a:prstGeom prst="rect">
            <a:avLst/>
          </a:prstGeom>
        </p:spPr>
        <p:txBody>
          <a:bodyPr vert="horz" lIns="0" tIns="0" rIns="0" bIns="0" rtlCol="0" anchor="t" anchorCtr="0"/>
          <a:lstStyle>
            <a:lvl1pPr algn="ctr">
              <a:defRPr sz="900">
                <a:solidFill>
                  <a:schemeClr val="tx1"/>
                </a:solidFill>
              </a:defRPr>
            </a:lvl1pPr>
          </a:lstStyle>
          <a:p>
            <a:fld id="{7DB00055-7175-4DC1-B94B-E44348CB3BE8}" type="datetime1">
              <a:rPr lang="de-CH" smtClean="0"/>
              <a:t>31.01.2023</a:t>
            </a:fld>
            <a:endParaRPr lang="de-CH" dirty="0"/>
          </a:p>
        </p:txBody>
      </p:sp>
      <p:sp>
        <p:nvSpPr>
          <p:cNvPr id="5" name="Fußzeilenplatzhalter 4"/>
          <p:cNvSpPr>
            <a:spLocks noGrp="1"/>
          </p:cNvSpPr>
          <p:nvPr>
            <p:ph type="ftr" sz="quarter" idx="3"/>
          </p:nvPr>
        </p:nvSpPr>
        <p:spPr>
          <a:xfrm>
            <a:off x="652708" y="6442364"/>
            <a:ext cx="7872875" cy="144016"/>
          </a:xfrm>
          <a:prstGeom prst="rect">
            <a:avLst/>
          </a:prstGeom>
        </p:spPr>
        <p:txBody>
          <a:bodyPr vert="horz" lIns="0" tIns="0" rIns="0" bIns="0" rtlCol="0" anchor="t" anchorCtr="0"/>
          <a:lstStyle>
            <a:lvl1pPr algn="l">
              <a:defRPr sz="900">
                <a:solidFill>
                  <a:schemeClr val="tx1"/>
                </a:solidFill>
              </a:defRPr>
            </a:lvl1pPr>
          </a:lstStyle>
          <a:p>
            <a:r>
              <a:rPr lang="de-CH"/>
              <a:t>Auswertung Umfrage Verfügbarkeit von Chemikalien auf ARA, Stand Dezember 2022</a:t>
            </a:r>
            <a:endParaRPr lang="de-CH" dirty="0"/>
          </a:p>
        </p:txBody>
      </p:sp>
      <p:sp>
        <p:nvSpPr>
          <p:cNvPr id="6" name="Foliennummernplatzhalter 5"/>
          <p:cNvSpPr>
            <a:spLocks noGrp="1"/>
          </p:cNvSpPr>
          <p:nvPr>
            <p:ph type="sldNum" sz="quarter" idx="4"/>
          </p:nvPr>
        </p:nvSpPr>
        <p:spPr>
          <a:xfrm>
            <a:off x="10793993" y="6442364"/>
            <a:ext cx="745299" cy="144016"/>
          </a:xfrm>
          <a:prstGeom prst="rect">
            <a:avLst/>
          </a:prstGeom>
        </p:spPr>
        <p:txBody>
          <a:bodyPr vert="horz" lIns="0" tIns="0" rIns="0" bIns="0" rtlCol="0" anchor="t" anchorCtr="0"/>
          <a:lstStyle>
            <a:lvl1pPr algn="r">
              <a:defRPr sz="1000" b="0">
                <a:solidFill>
                  <a:schemeClr val="accent1"/>
                </a:solidFill>
              </a:defRPr>
            </a:lvl1pPr>
          </a:lstStyle>
          <a:p>
            <a:fld id="{442AD375-037F-43D0-B059-5172DA06796A}" type="slidenum">
              <a:rPr lang="de-CH" smtClean="0"/>
              <a:pPr/>
              <a:t>‹#›</a:t>
            </a:fld>
            <a:endParaRPr lang="de-CH" dirty="0"/>
          </a:p>
        </p:txBody>
      </p:sp>
      <p:pic>
        <p:nvPicPr>
          <p:cNvPr id="9" name="Grafik 8"/>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2288688" y="6000468"/>
            <a:ext cx="89728" cy="855360"/>
          </a:xfrm>
          <a:prstGeom prst="rect">
            <a:avLst/>
          </a:prstGeom>
        </p:spPr>
      </p:pic>
      <p:pic>
        <p:nvPicPr>
          <p:cNvPr id="10" name="Grafik 9">
            <a:extLst>
              <a:ext uri="{FF2B5EF4-FFF2-40B4-BE49-F238E27FC236}">
                <a16:creationId xmlns:a16="http://schemas.microsoft.com/office/drawing/2014/main" id="{12D678FE-67A7-4B77-8EFA-060D16F6919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87678" y="331309"/>
            <a:ext cx="1450848" cy="981456"/>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5" r:id="rId3"/>
    <p:sldLayoutId id="2147483667" r:id="rId4"/>
    <p:sldLayoutId id="2147483666" r:id="rId5"/>
    <p:sldLayoutId id="2147483668" r:id="rId6"/>
    <p:sldLayoutId id="2147483663" r:id="rId7"/>
    <p:sldLayoutId id="2147483664" r:id="rId8"/>
  </p:sldLayoutIdLst>
  <p:hf hd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2pPr>
      <a:lvl3pPr marL="3556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3pPr>
      <a:lvl4pPr marL="539750" indent="-18415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4pPr>
      <a:lvl5pPr marL="719138" indent="-179388"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4.jpeg"/><Relationship Id="rId4" Type="http://schemas.openxmlformats.org/officeDocument/2006/relationships/tags" Target="../tags/tag4.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5.xml"/><Relationship Id="rId7"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s>
</file>

<file path=ppt/slides/_rels/slide1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slideLayout" Target="../slideLayouts/slideLayout2.xml"/><Relationship Id="rId4" Type="http://schemas.openxmlformats.org/officeDocument/2006/relationships/tags" Target="../tags/tag78.xml"/></Relationships>
</file>

<file path=ppt/slides/_rels/slide13.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2.xml"/><Relationship Id="rId5" Type="http://schemas.openxmlformats.org/officeDocument/2006/relationships/tags" Target="../tags/tag83.xml"/><Relationship Id="rId4" Type="http://schemas.openxmlformats.org/officeDocument/2006/relationships/tags" Target="../tags/tag82.xml"/></Relationships>
</file>

<file path=ppt/slides/_rels/slide14.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hyperlink" Target="mailto:aline.brander@vsa.ch" TargetMode="External"/><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15.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9.jpeg"/><Relationship Id="rId5" Type="http://schemas.openxmlformats.org/officeDocument/2006/relationships/slideLayout" Target="../slideLayouts/slideLayout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6.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5.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slideLayout" Target="../slideLayouts/slideLayout2.xml"/><Relationship Id="rId5" Type="http://schemas.openxmlformats.org/officeDocument/2006/relationships/tags" Target="../tags/tag2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s>
</file>

<file path=ppt/slides/_rels/slide5.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image" Target="../media/image8.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7.png"/><Relationship Id="rId5" Type="http://schemas.openxmlformats.org/officeDocument/2006/relationships/tags" Target="../tags/tag30.xml"/><Relationship Id="rId10" Type="http://schemas.openxmlformats.org/officeDocument/2006/relationships/slideLayout" Target="../slideLayouts/slideLayout2.xml"/><Relationship Id="rId4" Type="http://schemas.openxmlformats.org/officeDocument/2006/relationships/tags" Target="../tags/tag29.xml"/><Relationship Id="rId9" Type="http://schemas.openxmlformats.org/officeDocument/2006/relationships/tags" Target="../tags/tag34.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10" Type="http://schemas.openxmlformats.org/officeDocument/2006/relationships/image" Target="../media/image10.png"/><Relationship Id="rId4" Type="http://schemas.openxmlformats.org/officeDocument/2006/relationships/tags" Target="../tags/tag38.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4.xml"/><Relationship Id="rId7"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14.png"/><Relationship Id="rId5" Type="http://schemas.openxmlformats.org/officeDocument/2006/relationships/tags" Target="../tags/tag52.xml"/><Relationship Id="rId10" Type="http://schemas.openxmlformats.org/officeDocument/2006/relationships/image" Target="../media/image13.png"/><Relationship Id="rId4" Type="http://schemas.openxmlformats.org/officeDocument/2006/relationships/tags" Target="../tags/tag51.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10" Type="http://schemas.openxmlformats.org/officeDocument/2006/relationships/image" Target="../media/image16.png"/><Relationship Id="rId4" Type="http://schemas.openxmlformats.org/officeDocument/2006/relationships/tags" Target="../tags/tag59.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p:pic>
      <p:sp>
        <p:nvSpPr>
          <p:cNvPr id="3" name="Titel 2">
            <a:extLst>
              <a:ext uri="{FF2B5EF4-FFF2-40B4-BE49-F238E27FC236}">
                <a16:creationId xmlns:a16="http://schemas.microsoft.com/office/drawing/2014/main" id="{5C8FEA95-DE80-4F2B-99F4-43716B8D5073}"/>
              </a:ext>
            </a:extLst>
          </p:cNvPr>
          <p:cNvSpPr>
            <a:spLocks noGrp="1"/>
          </p:cNvSpPr>
          <p:nvPr>
            <p:ph type="ctrTitle"/>
            <p:custDataLst>
              <p:tags r:id="rId2"/>
            </p:custDataLst>
          </p:nvPr>
        </p:nvSpPr>
        <p:spPr>
          <a:xfrm>
            <a:off x="648244" y="5522849"/>
            <a:ext cx="10887359" cy="409843"/>
          </a:xfrm>
        </p:spPr>
        <p:txBody>
          <a:bodyPr/>
          <a:lstStyle/>
          <a:p>
            <a:r>
              <a:rPr lang="fr-FR" dirty="0"/>
              <a:t>Aperçu sur la disponibilité des produits chimiques dans les </a:t>
            </a:r>
            <a:br>
              <a:rPr lang="fr-FR" dirty="0"/>
            </a:br>
            <a:r>
              <a:rPr lang="fr-FR" dirty="0"/>
              <a:t>STEP en Suisse, résultats de l’enquête, état décembre 2022</a:t>
            </a:r>
          </a:p>
        </p:txBody>
      </p:sp>
      <p:sp>
        <p:nvSpPr>
          <p:cNvPr id="4" name="Untertitel 3">
            <a:extLst>
              <a:ext uri="{FF2B5EF4-FFF2-40B4-BE49-F238E27FC236}">
                <a16:creationId xmlns:a16="http://schemas.microsoft.com/office/drawing/2014/main" id="{B489A94D-5AAF-4E9D-931B-0220B3187186}"/>
              </a:ext>
            </a:extLst>
          </p:cNvPr>
          <p:cNvSpPr>
            <a:spLocks noGrp="1"/>
          </p:cNvSpPr>
          <p:nvPr>
            <p:ph type="subTitle" idx="1"/>
            <p:custDataLst>
              <p:tags r:id="rId3"/>
            </p:custDataLst>
          </p:nvPr>
        </p:nvSpPr>
        <p:spPr>
          <a:xfrm>
            <a:off x="648244" y="5995125"/>
            <a:ext cx="10887359" cy="348870"/>
          </a:xfrm>
        </p:spPr>
        <p:txBody>
          <a:bodyPr/>
          <a:lstStyle/>
          <a:p>
            <a:r>
              <a:rPr lang="fr-FR" noProof="0" dirty="0" err="1"/>
              <a:t>Glattbrugg</a:t>
            </a:r>
            <a:r>
              <a:rPr lang="fr-FR" noProof="0" dirty="0"/>
              <a:t>, le 16 janvier </a:t>
            </a:r>
            <a:r>
              <a:rPr lang="fr-FR" noProof="0" dirty="0" smtClean="0"/>
              <a:t>2023</a:t>
            </a:r>
            <a:endParaRPr lang="fr-FR" noProof="0" dirty="0"/>
          </a:p>
        </p:txBody>
      </p:sp>
      <p:sp>
        <p:nvSpPr>
          <p:cNvPr id="5" name="Fußzeilenplatzhalter 4">
            <a:extLst>
              <a:ext uri="{FF2B5EF4-FFF2-40B4-BE49-F238E27FC236}">
                <a16:creationId xmlns:a16="http://schemas.microsoft.com/office/drawing/2014/main" id="{128F6409-D790-44CB-97C0-FEEB3B50453A}"/>
              </a:ext>
            </a:extLst>
          </p:cNvPr>
          <p:cNvSpPr>
            <a:spLocks noGrp="1"/>
          </p:cNvSpPr>
          <p:nvPr>
            <p:ph type="ftr" sz="quarter" idx="11"/>
            <p:custDataLst>
              <p:tags r:id="rId4"/>
            </p:custDataLst>
          </p:nvPr>
        </p:nvSpPr>
        <p:spPr/>
        <p:txBody>
          <a:bodyPr/>
          <a:lstStyle/>
          <a:p>
            <a:r>
              <a:rPr lang="fr-FR" dirty="0"/>
              <a:t>Résultats de l’enquête sur la disponibilité des produits chimiques dans les STEP, état décembre 2022</a:t>
            </a:r>
          </a:p>
        </p:txBody>
      </p:sp>
      <p:sp>
        <p:nvSpPr>
          <p:cNvPr id="6" name="Foliennummernplatzhalter 5">
            <a:extLst>
              <a:ext uri="{FF2B5EF4-FFF2-40B4-BE49-F238E27FC236}">
                <a16:creationId xmlns:a16="http://schemas.microsoft.com/office/drawing/2014/main" id="{B965EED9-EA03-4C6A-A6C9-DC7CA7E28337}"/>
              </a:ext>
            </a:extLst>
          </p:cNvPr>
          <p:cNvSpPr>
            <a:spLocks noGrp="1"/>
          </p:cNvSpPr>
          <p:nvPr>
            <p:ph type="sldNum" sz="quarter" idx="12"/>
            <p:custDataLst>
              <p:tags r:id="rId5"/>
            </p:custDataLst>
          </p:nvPr>
        </p:nvSpPr>
        <p:spPr/>
        <p:txBody>
          <a:bodyPr/>
          <a:lstStyle/>
          <a:p>
            <a:fld id="{442AD375-037F-43D0-B059-5172DA06796A}" type="slidenum">
              <a:rPr lang="de-CH" smtClean="0"/>
              <a:pPr/>
              <a:t>1</a:t>
            </a:fld>
            <a:endParaRPr lang="de-CH"/>
          </a:p>
        </p:txBody>
      </p:sp>
      <p:pic>
        <p:nvPicPr>
          <p:cNvPr id="7" name="Grafik 6">
            <a:extLst>
              <a:ext uri="{FF2B5EF4-FFF2-40B4-BE49-F238E27FC236}">
                <a16:creationId xmlns:a16="http://schemas.microsoft.com/office/drawing/2014/main" id="{E70C8118-6B40-438E-B8CB-41FEB70344AC}"/>
              </a:ext>
            </a:extLst>
          </p:cNvPr>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0087465" y="5209915"/>
            <a:ext cx="1451827" cy="1376465"/>
          </a:xfrm>
          <a:prstGeom prst="rect">
            <a:avLst/>
          </a:prstGeom>
        </p:spPr>
      </p:pic>
      <p:sp>
        <p:nvSpPr>
          <p:cNvPr id="10" name="Fußzeilenplatzhalter 4">
            <a:extLst>
              <a:ext uri="{FF2B5EF4-FFF2-40B4-BE49-F238E27FC236}">
                <a16:creationId xmlns:a16="http://schemas.microsoft.com/office/drawing/2014/main" id="{128F6409-D790-44CB-97C0-FEEB3B50453A}"/>
              </a:ext>
            </a:extLst>
          </p:cNvPr>
          <p:cNvSpPr txBox="1">
            <a:spLocks/>
          </p:cNvSpPr>
          <p:nvPr>
            <p:custDataLst>
              <p:tags r:id="rId7"/>
            </p:custDataLst>
          </p:nvPr>
        </p:nvSpPr>
        <p:spPr>
          <a:xfrm>
            <a:off x="8760296" y="5044393"/>
            <a:ext cx="3379643" cy="103089"/>
          </a:xfrm>
          <a:prstGeom prst="rect">
            <a:avLst/>
          </a:prstGeom>
        </p:spPr>
        <p:txBody>
          <a:bodyPr vert="horz" lIns="0" tIns="0" rIns="0" bIns="0" rtlCol="0" anchor="t" anchorCtr="0"/>
          <a:lstStyle>
            <a:defPPr>
              <a:defRPr lang="de-DE"/>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STEP Herisau, station de précipitants, par Milad pour le VSA</a:t>
            </a:r>
          </a:p>
        </p:txBody>
      </p:sp>
    </p:spTree>
    <p:extLst>
      <p:ext uri="{BB962C8B-B14F-4D97-AF65-F5344CB8AC3E}">
        <p14:creationId xmlns:p14="http://schemas.microsoft.com/office/powerpoint/2010/main" val="1809104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53473" y="599975"/>
            <a:ext cx="8898911" cy="1153375"/>
          </a:xfrm>
        </p:spPr>
        <p:txBody>
          <a:bodyPr/>
          <a:lstStyle/>
          <a:p>
            <a:r>
              <a:rPr lang="fr-FR" dirty="0"/>
              <a:t>Plus des trois quarts de toutes les STEP ayant répondu estiment qu’elles recevront probablement suffisamment de floculant ; 13 STEP indiquent que la situation est incertaine.</a:t>
            </a:r>
            <a:endParaRPr lang="de-CH" dirty="0"/>
          </a:p>
        </p:txBody>
      </p:sp>
      <p:sp>
        <p:nvSpPr>
          <p:cNvPr id="4" name="Footer Placeholder 3"/>
          <p:cNvSpPr>
            <a:spLocks noGrp="1"/>
          </p:cNvSpPr>
          <p:nvPr>
            <p:ph type="ftr" sz="quarter" idx="11"/>
            <p:custDataLst>
              <p:tags r:id="rId2"/>
            </p:custDataLst>
          </p:nvPr>
        </p:nvSpPr>
        <p:spPr/>
        <p:txBody>
          <a:bodyPr/>
          <a:lstStyle/>
          <a:p>
            <a:r>
              <a:rPr lang="fr-FR" dirty="0"/>
              <a:t>Résultats de l’enquête sur la disponibilité des produits chimiques dans les STEP, état décembre 2022</a:t>
            </a:r>
          </a:p>
          <a:p>
            <a:endParaRPr lang="de-CH" dirty="0"/>
          </a:p>
          <a:p>
            <a:endParaRPr lang="de-CH" dirty="0"/>
          </a:p>
        </p:txBody>
      </p:sp>
      <p:sp>
        <p:nvSpPr>
          <p:cNvPr id="5" name="Slide Number Placeholder 4"/>
          <p:cNvSpPr>
            <a:spLocks noGrp="1"/>
          </p:cNvSpPr>
          <p:nvPr>
            <p:ph type="sldNum" sz="quarter" idx="12"/>
            <p:custDataLst>
              <p:tags r:id="rId3"/>
            </p:custDataLst>
          </p:nvPr>
        </p:nvSpPr>
        <p:spPr/>
        <p:txBody>
          <a:bodyPr/>
          <a:lstStyle/>
          <a:p>
            <a:fld id="{442AD375-037F-43D0-B059-5172DA06796A}" type="slidenum">
              <a:rPr lang="de-CH" smtClean="0"/>
              <a:pPr/>
              <a:t>10</a:t>
            </a:fld>
            <a:endParaRPr lang="de-CH" dirty="0"/>
          </a:p>
        </p:txBody>
      </p:sp>
      <p:sp>
        <p:nvSpPr>
          <p:cNvPr id="7" name="Content Placeholder 2"/>
          <p:cNvSpPr txBox="1">
            <a:spLocks/>
          </p:cNvSpPr>
          <p:nvPr>
            <p:custDataLst>
              <p:tags r:id="rId4"/>
            </p:custDataLst>
          </p:nvPr>
        </p:nvSpPr>
        <p:spPr>
          <a:xfrm>
            <a:off x="652607" y="1569052"/>
            <a:ext cx="10885052" cy="167493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2pPr>
            <a:lvl3pPr marL="3556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3pPr>
            <a:lvl4pPr marL="539750" indent="-18415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4pPr>
            <a:lvl5pPr marL="719138" indent="-179388"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2000" dirty="0"/>
              <a:t/>
            </a:r>
            <a:br>
              <a:rPr lang="fr-FR" sz="2000" dirty="0"/>
            </a:br>
            <a:r>
              <a:rPr lang="fr-FR" sz="2000" dirty="0"/>
              <a:t>Comment évaluez-vous l’évolution des livraisons de floculant pour votre STEP ces trois prochains mois?</a:t>
            </a:r>
            <a:endParaRPr lang="de-CH" sz="2000" dirty="0"/>
          </a:p>
        </p:txBody>
      </p:sp>
      <p:grpSp>
        <p:nvGrpSpPr>
          <p:cNvPr id="26" name="Group 25"/>
          <p:cNvGrpSpPr/>
          <p:nvPr>
            <p:custDataLst>
              <p:tags r:id="rId5"/>
            </p:custDataLst>
          </p:nvPr>
        </p:nvGrpSpPr>
        <p:grpSpPr>
          <a:xfrm>
            <a:off x="652607" y="2494292"/>
            <a:ext cx="11183208" cy="3000794"/>
            <a:chOff x="652607" y="2494292"/>
            <a:chExt cx="11183208" cy="3000794"/>
          </a:xfrm>
        </p:grpSpPr>
        <p:pic>
          <p:nvPicPr>
            <p:cNvPr id="6" name="Picture 5"/>
            <p:cNvPicPr>
              <a:picLocks noChangeAspect="1"/>
            </p:cNvPicPr>
            <p:nvPr/>
          </p:nvPicPr>
          <p:blipFill>
            <a:blip r:embed="rId8"/>
            <a:stretch>
              <a:fillRect/>
            </a:stretch>
          </p:blipFill>
          <p:spPr>
            <a:xfrm>
              <a:off x="652607" y="2544154"/>
              <a:ext cx="10885920" cy="2901070"/>
            </a:xfrm>
            <a:prstGeom prst="rect">
              <a:avLst/>
            </a:prstGeom>
          </p:spPr>
        </p:pic>
        <p:sp>
          <p:nvSpPr>
            <p:cNvPr id="8" name="TextBox 7"/>
            <p:cNvSpPr txBox="1"/>
            <p:nvPr/>
          </p:nvSpPr>
          <p:spPr>
            <a:xfrm>
              <a:off x="1714479" y="2544154"/>
              <a:ext cx="5112568" cy="615553"/>
            </a:xfrm>
            <a:prstGeom prst="rect">
              <a:avLst/>
            </a:prstGeom>
            <a:solidFill>
              <a:schemeClr val="bg1"/>
            </a:solidFill>
          </p:spPr>
          <p:txBody>
            <a:bodyPr wrap="square" lIns="0" tIns="0" rIns="0" bIns="0" rtlCol="0">
              <a:spAutoFit/>
            </a:bodyPr>
            <a:lstStyle/>
            <a:p>
              <a:r>
                <a:rPr lang="fr-FR" sz="2000" dirty="0"/>
                <a:t>Nous allons très probablement recevoir assez de floculant.</a:t>
              </a:r>
              <a:endParaRPr lang="de-CH" sz="2000" dirty="0"/>
            </a:p>
          </p:txBody>
        </p:sp>
        <p:sp>
          <p:nvSpPr>
            <p:cNvPr id="9" name="TextBox 8"/>
            <p:cNvSpPr txBox="1"/>
            <p:nvPr/>
          </p:nvSpPr>
          <p:spPr>
            <a:xfrm>
              <a:off x="1698878" y="3717032"/>
              <a:ext cx="6196555" cy="615553"/>
            </a:xfrm>
            <a:prstGeom prst="rect">
              <a:avLst/>
            </a:prstGeom>
            <a:solidFill>
              <a:schemeClr val="bg1"/>
            </a:solidFill>
          </p:spPr>
          <p:txBody>
            <a:bodyPr wrap="square" lIns="0" tIns="0" rIns="0" bIns="0" rtlCol="0">
              <a:spAutoFit/>
            </a:bodyPr>
            <a:lstStyle/>
            <a:p>
              <a:r>
                <a:rPr lang="fr-FR" sz="2000" dirty="0"/>
                <a:t>Nous sommes incertains sur le fait de recevoir assez de floculant.</a:t>
              </a:r>
              <a:endParaRPr lang="de-CH" sz="2000" dirty="0"/>
            </a:p>
          </p:txBody>
        </p:sp>
        <p:sp>
          <p:nvSpPr>
            <p:cNvPr id="10" name="TextBox 9"/>
            <p:cNvSpPr txBox="1"/>
            <p:nvPr/>
          </p:nvSpPr>
          <p:spPr>
            <a:xfrm>
              <a:off x="1698878" y="3140968"/>
              <a:ext cx="6910986" cy="615553"/>
            </a:xfrm>
            <a:prstGeom prst="rect">
              <a:avLst/>
            </a:prstGeom>
            <a:solidFill>
              <a:schemeClr val="bg1"/>
            </a:solidFill>
          </p:spPr>
          <p:txBody>
            <a:bodyPr wrap="square" lIns="0" tIns="0" rIns="0" bIns="0" rtlCol="0">
              <a:spAutoFit/>
            </a:bodyPr>
            <a:lstStyle/>
            <a:p>
              <a:r>
                <a:rPr lang="fr-FR" sz="2000" dirty="0"/>
                <a:t>Si nous planifions bien et commandons à temps, nous allons probablement recevoir assez de floculant.</a:t>
              </a:r>
              <a:endParaRPr lang="de-CH" sz="2000" dirty="0"/>
            </a:p>
          </p:txBody>
        </p:sp>
        <p:sp>
          <p:nvSpPr>
            <p:cNvPr id="11" name="TextBox 10"/>
            <p:cNvSpPr txBox="1"/>
            <p:nvPr/>
          </p:nvSpPr>
          <p:spPr>
            <a:xfrm>
              <a:off x="1695703" y="4293096"/>
              <a:ext cx="5832649" cy="615553"/>
            </a:xfrm>
            <a:prstGeom prst="rect">
              <a:avLst/>
            </a:prstGeom>
            <a:solidFill>
              <a:schemeClr val="bg1"/>
            </a:solidFill>
          </p:spPr>
          <p:txBody>
            <a:bodyPr wrap="square" lIns="0" tIns="0" rIns="0" bIns="0" rtlCol="0">
              <a:spAutoFit/>
            </a:bodyPr>
            <a:lstStyle/>
            <a:p>
              <a:r>
                <a:rPr lang="fr-FR" sz="2000" dirty="0"/>
                <a:t>Nous allons probablement manquer de temps en temps de floculant.</a:t>
              </a:r>
              <a:endParaRPr lang="de-CH" sz="2000" dirty="0"/>
            </a:p>
          </p:txBody>
        </p:sp>
        <p:sp>
          <p:nvSpPr>
            <p:cNvPr id="12" name="TextBox 11"/>
            <p:cNvSpPr txBox="1"/>
            <p:nvPr/>
          </p:nvSpPr>
          <p:spPr>
            <a:xfrm>
              <a:off x="1703810" y="4869160"/>
              <a:ext cx="7038096" cy="307777"/>
            </a:xfrm>
            <a:prstGeom prst="rect">
              <a:avLst/>
            </a:prstGeom>
            <a:solidFill>
              <a:schemeClr val="bg1"/>
            </a:solidFill>
          </p:spPr>
          <p:txBody>
            <a:bodyPr wrap="square" lIns="0" tIns="0" rIns="0" bIns="0" rtlCol="0">
              <a:spAutoFit/>
            </a:bodyPr>
            <a:lstStyle/>
            <a:p>
              <a:r>
                <a:rPr lang="de-CH" sz="2000" dirty="0" err="1"/>
                <a:t>Autre</a:t>
              </a:r>
              <a:endParaRPr lang="de-CH" sz="2000" dirty="0"/>
            </a:p>
          </p:txBody>
        </p:sp>
        <p:sp>
          <p:nvSpPr>
            <p:cNvPr id="13" name="TextBox 12"/>
            <p:cNvSpPr txBox="1"/>
            <p:nvPr/>
          </p:nvSpPr>
          <p:spPr>
            <a:xfrm>
              <a:off x="7992012" y="2671731"/>
              <a:ext cx="552260" cy="307777"/>
            </a:xfrm>
            <a:prstGeom prst="rect">
              <a:avLst/>
            </a:prstGeom>
            <a:solidFill>
              <a:schemeClr val="bg1"/>
            </a:solidFill>
          </p:spPr>
          <p:txBody>
            <a:bodyPr wrap="square" lIns="0" tIns="0" rIns="0" bIns="0" rtlCol="0">
              <a:spAutoFit/>
            </a:bodyPr>
            <a:lstStyle/>
            <a:p>
              <a:r>
                <a:rPr lang="de-CH" sz="2000" dirty="0"/>
                <a:t>142</a:t>
              </a:r>
            </a:p>
          </p:txBody>
        </p:sp>
        <p:sp>
          <p:nvSpPr>
            <p:cNvPr id="14" name="TextBox 13"/>
            <p:cNvSpPr txBox="1"/>
            <p:nvPr/>
          </p:nvSpPr>
          <p:spPr>
            <a:xfrm>
              <a:off x="8043018" y="3319668"/>
              <a:ext cx="552260" cy="307777"/>
            </a:xfrm>
            <a:prstGeom prst="rect">
              <a:avLst/>
            </a:prstGeom>
            <a:solidFill>
              <a:schemeClr val="bg1"/>
            </a:solidFill>
          </p:spPr>
          <p:txBody>
            <a:bodyPr wrap="square" lIns="0" tIns="0" rIns="0" bIns="0" rtlCol="0">
              <a:spAutoFit/>
            </a:bodyPr>
            <a:lstStyle/>
            <a:p>
              <a:r>
                <a:rPr lang="de-CH" sz="2000" dirty="0"/>
                <a:t>163</a:t>
              </a:r>
            </a:p>
          </p:txBody>
        </p:sp>
        <p:sp>
          <p:nvSpPr>
            <p:cNvPr id="15" name="TextBox 14"/>
            <p:cNvSpPr txBox="1"/>
            <p:nvPr/>
          </p:nvSpPr>
          <p:spPr>
            <a:xfrm>
              <a:off x="8130077" y="3790822"/>
              <a:ext cx="276130" cy="307777"/>
            </a:xfrm>
            <a:prstGeom prst="rect">
              <a:avLst/>
            </a:prstGeom>
            <a:solidFill>
              <a:schemeClr val="bg1"/>
            </a:solidFill>
          </p:spPr>
          <p:txBody>
            <a:bodyPr wrap="square" lIns="0" tIns="0" rIns="0" bIns="0" rtlCol="0">
              <a:spAutoFit/>
            </a:bodyPr>
            <a:lstStyle/>
            <a:p>
              <a:r>
                <a:rPr lang="de-CH" sz="2000" dirty="0"/>
                <a:t>10</a:t>
              </a:r>
            </a:p>
          </p:txBody>
        </p:sp>
        <p:sp>
          <p:nvSpPr>
            <p:cNvPr id="16" name="TextBox 15"/>
            <p:cNvSpPr txBox="1"/>
            <p:nvPr/>
          </p:nvSpPr>
          <p:spPr>
            <a:xfrm>
              <a:off x="8268142" y="4287025"/>
              <a:ext cx="403804" cy="307777"/>
            </a:xfrm>
            <a:prstGeom prst="rect">
              <a:avLst/>
            </a:prstGeom>
            <a:solidFill>
              <a:schemeClr val="bg1"/>
            </a:solidFill>
          </p:spPr>
          <p:txBody>
            <a:bodyPr wrap="square" lIns="0" tIns="0" rIns="0" bIns="0" rtlCol="0">
              <a:spAutoFit/>
            </a:bodyPr>
            <a:lstStyle/>
            <a:p>
              <a:r>
                <a:rPr lang="de-CH" sz="2000" dirty="0"/>
                <a:t>3</a:t>
              </a:r>
            </a:p>
          </p:txBody>
        </p:sp>
        <p:sp>
          <p:nvSpPr>
            <p:cNvPr id="17" name="TextBox 16"/>
            <p:cNvSpPr txBox="1"/>
            <p:nvPr/>
          </p:nvSpPr>
          <p:spPr>
            <a:xfrm>
              <a:off x="8189646" y="4814550"/>
              <a:ext cx="552260" cy="307777"/>
            </a:xfrm>
            <a:prstGeom prst="rect">
              <a:avLst/>
            </a:prstGeom>
            <a:solidFill>
              <a:schemeClr val="bg1"/>
            </a:solidFill>
          </p:spPr>
          <p:txBody>
            <a:bodyPr wrap="square" lIns="0" tIns="0" rIns="0" bIns="0" rtlCol="0">
              <a:spAutoFit/>
            </a:bodyPr>
            <a:lstStyle/>
            <a:p>
              <a:r>
                <a:rPr lang="de-CH" sz="2000" dirty="0"/>
                <a:t>51</a:t>
              </a:r>
            </a:p>
          </p:txBody>
        </p:sp>
        <p:pic>
          <p:nvPicPr>
            <p:cNvPr id="19" name="Picture 18"/>
            <p:cNvPicPr>
              <a:picLocks noChangeAspect="1"/>
            </p:cNvPicPr>
            <p:nvPr/>
          </p:nvPicPr>
          <p:blipFill>
            <a:blip r:embed="rId9"/>
            <a:stretch>
              <a:fillRect/>
            </a:stretch>
          </p:blipFill>
          <p:spPr>
            <a:xfrm>
              <a:off x="8682600" y="2494292"/>
              <a:ext cx="3153215" cy="3000794"/>
            </a:xfrm>
            <a:prstGeom prst="rect">
              <a:avLst/>
            </a:prstGeom>
          </p:spPr>
        </p:pic>
        <p:sp>
          <p:nvSpPr>
            <p:cNvPr id="20" name="Oval 19"/>
            <p:cNvSpPr/>
            <p:nvPr/>
          </p:nvSpPr>
          <p:spPr>
            <a:xfrm>
              <a:off x="1272408" y="2746265"/>
              <a:ext cx="288032" cy="2880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Oval 20"/>
            <p:cNvSpPr/>
            <p:nvPr/>
          </p:nvSpPr>
          <p:spPr>
            <a:xfrm>
              <a:off x="1268541" y="3257426"/>
              <a:ext cx="288032" cy="28803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Oval 21"/>
            <p:cNvSpPr/>
            <p:nvPr/>
          </p:nvSpPr>
          <p:spPr>
            <a:xfrm>
              <a:off x="1269194" y="3792622"/>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Oval 22"/>
            <p:cNvSpPr/>
            <p:nvPr/>
          </p:nvSpPr>
          <p:spPr>
            <a:xfrm>
              <a:off x="1274614" y="4335859"/>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Oval 23"/>
            <p:cNvSpPr/>
            <p:nvPr/>
          </p:nvSpPr>
          <p:spPr>
            <a:xfrm>
              <a:off x="1266019" y="4871458"/>
              <a:ext cx="288032" cy="28803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8" name="Content Placeholder 2"/>
          <p:cNvSpPr txBox="1">
            <a:spLocks/>
          </p:cNvSpPr>
          <p:nvPr>
            <p:custDataLst>
              <p:tags r:id="rId6"/>
            </p:custDataLst>
          </p:nvPr>
        </p:nvSpPr>
        <p:spPr>
          <a:xfrm>
            <a:off x="652607" y="5248862"/>
            <a:ext cx="10885052" cy="130346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2pPr>
            <a:lvl3pPr marL="3556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3pPr>
            <a:lvl4pPr marL="539750" indent="-18415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4pPr>
            <a:lvl5pPr marL="719138" indent="-179388"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2000" dirty="0"/>
              <a:t>Remarques sous Divers :</a:t>
            </a:r>
            <a:endParaRPr lang="de-CH" sz="2000" dirty="0"/>
          </a:p>
          <a:p>
            <a:pPr lvl="1"/>
            <a:r>
              <a:rPr lang="fr-FR" sz="2000" dirty="0"/>
              <a:t>Pas de problème, nous pouvons commander (20)</a:t>
            </a:r>
            <a:endParaRPr lang="de-CH" sz="2000" dirty="0"/>
          </a:p>
          <a:p>
            <a:pPr lvl="1"/>
            <a:r>
              <a:rPr lang="fr-FR" sz="2000" dirty="0"/>
              <a:t>Pas d’estimation possible ou aucun floculant n’est utilisé (31)</a:t>
            </a:r>
            <a:endParaRPr lang="de-CH" sz="2000" dirty="0"/>
          </a:p>
        </p:txBody>
      </p:sp>
    </p:spTree>
    <p:extLst>
      <p:ext uri="{BB962C8B-B14F-4D97-AF65-F5344CB8AC3E}">
        <p14:creationId xmlns:p14="http://schemas.microsoft.com/office/powerpoint/2010/main" val="181556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53473" y="372978"/>
            <a:ext cx="8898911" cy="823774"/>
          </a:xfrm>
        </p:spPr>
        <p:txBody>
          <a:bodyPr/>
          <a:lstStyle/>
          <a:p>
            <a:r>
              <a:rPr lang="fr-FR" dirty="0"/>
              <a:t>À part les précipitants et les floculant, il semble qu’aucun autre des produits chimiques utilisés dans de nombreuses STEP ne soit rare</a:t>
            </a:r>
            <a:endParaRPr lang="de-CH" dirty="0"/>
          </a:p>
        </p:txBody>
      </p:sp>
      <p:sp>
        <p:nvSpPr>
          <p:cNvPr id="4" name="Footer Placeholder 3"/>
          <p:cNvSpPr>
            <a:spLocks noGrp="1"/>
          </p:cNvSpPr>
          <p:nvPr>
            <p:ph type="ftr" sz="quarter" idx="11"/>
            <p:custDataLst>
              <p:tags r:id="rId2"/>
            </p:custDataLst>
          </p:nvPr>
        </p:nvSpPr>
        <p:spPr/>
        <p:txBody>
          <a:bodyPr/>
          <a:lstStyle/>
          <a:p>
            <a:r>
              <a:rPr lang="fr-FR" dirty="0"/>
              <a:t>Résultats de l’enquête sur la disponibilité des produits chimiques dans les STEP, état décembre 2022</a:t>
            </a:r>
          </a:p>
          <a:p>
            <a:endParaRPr lang="de-CH" dirty="0"/>
          </a:p>
          <a:p>
            <a:endParaRPr lang="de-CH" dirty="0"/>
          </a:p>
        </p:txBody>
      </p:sp>
      <p:sp>
        <p:nvSpPr>
          <p:cNvPr id="5" name="Slide Number Placeholder 4"/>
          <p:cNvSpPr>
            <a:spLocks noGrp="1"/>
          </p:cNvSpPr>
          <p:nvPr>
            <p:ph type="sldNum" sz="quarter" idx="12"/>
            <p:custDataLst>
              <p:tags r:id="rId3"/>
            </p:custDataLst>
          </p:nvPr>
        </p:nvSpPr>
        <p:spPr/>
        <p:txBody>
          <a:bodyPr/>
          <a:lstStyle/>
          <a:p>
            <a:fld id="{442AD375-037F-43D0-B059-5172DA06796A}" type="slidenum">
              <a:rPr lang="de-CH" smtClean="0"/>
              <a:pPr/>
              <a:t>11</a:t>
            </a:fld>
            <a:endParaRPr lang="de-CH" dirty="0"/>
          </a:p>
        </p:txBody>
      </p:sp>
      <p:sp>
        <p:nvSpPr>
          <p:cNvPr id="7" name="Rectangle 6"/>
          <p:cNvSpPr/>
          <p:nvPr>
            <p:custDataLst>
              <p:tags r:id="rId4"/>
            </p:custDataLst>
          </p:nvPr>
        </p:nvSpPr>
        <p:spPr>
          <a:xfrm>
            <a:off x="551384" y="1340768"/>
            <a:ext cx="11233248" cy="707886"/>
          </a:xfrm>
          <a:prstGeom prst="rect">
            <a:avLst/>
          </a:prstGeom>
        </p:spPr>
        <p:txBody>
          <a:bodyPr wrap="square">
            <a:spAutoFit/>
          </a:bodyPr>
          <a:lstStyle/>
          <a:p>
            <a:r>
              <a:rPr lang="fr-FR" sz="2000" dirty="0"/>
              <a:t>Y </a:t>
            </a:r>
            <a:r>
              <a:rPr lang="fr-FR" sz="2000" dirty="0" err="1"/>
              <a:t>a-t-il</a:t>
            </a:r>
            <a:r>
              <a:rPr lang="fr-FR" sz="2000" dirty="0"/>
              <a:t> d'autres produits chimiques dans votre STEP qui sont rares ou qui le seront bientôt ? Si oui, merci de décrire lesquels, la situation pour les livraisons et les stocks etc..</a:t>
            </a:r>
            <a:endParaRPr lang="de-CH" sz="2000" dirty="0"/>
          </a:p>
        </p:txBody>
      </p:sp>
      <p:graphicFrame>
        <p:nvGraphicFramePr>
          <p:cNvPr id="10" name="Table 9"/>
          <p:cNvGraphicFramePr>
            <a:graphicFrameLocks noGrp="1"/>
          </p:cNvGraphicFramePr>
          <p:nvPr>
            <p:custDataLst>
              <p:tags r:id="rId5"/>
            </p:custDataLst>
            <p:extLst>
              <p:ext uri="{D42A27DB-BD31-4B8C-83A1-F6EECF244321}">
                <p14:modId xmlns:p14="http://schemas.microsoft.com/office/powerpoint/2010/main" val="487305518"/>
              </p:ext>
            </p:extLst>
          </p:nvPr>
        </p:nvGraphicFramePr>
        <p:xfrm>
          <a:off x="652708" y="2104120"/>
          <a:ext cx="8128000" cy="3249610"/>
        </p:xfrm>
        <a:graphic>
          <a:graphicData uri="http://schemas.openxmlformats.org/drawingml/2006/table">
            <a:tbl>
              <a:tblPr firstRow="1" bandRow="1">
                <a:tableStyleId>{5C22544A-7EE6-4342-B048-85BDC9FD1C3A}</a:tableStyleId>
              </a:tblPr>
              <a:tblGrid>
                <a:gridCol w="6235380">
                  <a:extLst>
                    <a:ext uri="{9D8B030D-6E8A-4147-A177-3AD203B41FA5}">
                      <a16:colId xmlns:a16="http://schemas.microsoft.com/office/drawing/2014/main" val="3205421817"/>
                    </a:ext>
                  </a:extLst>
                </a:gridCol>
                <a:gridCol w="1892620">
                  <a:extLst>
                    <a:ext uri="{9D8B030D-6E8A-4147-A177-3AD203B41FA5}">
                      <a16:colId xmlns:a16="http://schemas.microsoft.com/office/drawing/2014/main" val="1543881001"/>
                    </a:ext>
                  </a:extLst>
                </a:gridCol>
              </a:tblGrid>
              <a:tr h="353531">
                <a:tc>
                  <a:txBody>
                    <a:bodyPr/>
                    <a:lstStyle/>
                    <a:p>
                      <a:pPr algn="l" fontAlgn="b"/>
                      <a:r>
                        <a:rPr lang="fr-FR" sz="1800" b="0" i="0" u="none" strike="noStrike" kern="1200" dirty="0">
                          <a:solidFill>
                            <a:srgbClr val="000000"/>
                          </a:solidFill>
                          <a:effectLst/>
                          <a:latin typeface="Calibri" panose="020F0502020204030204" pitchFamily="34" charset="0"/>
                          <a:ea typeface="+mn-ea"/>
                          <a:cs typeface="+mn-cs"/>
                        </a:rPr>
                        <a:t>Produits chimiques</a:t>
                      </a:r>
                      <a:endParaRPr lang="de-CH" sz="18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tc>
                  <a:txBody>
                    <a:bodyPr/>
                    <a:lstStyle/>
                    <a:p>
                      <a:pPr algn="l" fontAlgn="b"/>
                      <a:r>
                        <a:rPr lang="de-CH" sz="1800" b="0" i="0" u="none" strike="noStrike" dirty="0" err="1">
                          <a:solidFill>
                            <a:srgbClr val="000000"/>
                          </a:solidFill>
                          <a:effectLst/>
                          <a:latin typeface="Calibri" panose="020F0502020204030204" pitchFamily="34" charset="0"/>
                        </a:rPr>
                        <a:t>Mentions</a:t>
                      </a:r>
                      <a:endParaRPr lang="de-CH"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1184220"/>
                  </a:ext>
                </a:extLst>
              </a:tr>
              <a:tr h="353531">
                <a:tc>
                  <a:txBody>
                    <a:bodyPr/>
                    <a:lstStyle/>
                    <a:p>
                      <a:r>
                        <a:rPr lang="fr-FR" sz="1800" b="0" i="0" u="none" strike="noStrike" kern="1200">
                          <a:solidFill>
                            <a:srgbClr val="000000"/>
                          </a:solidFill>
                          <a:effectLst/>
                          <a:latin typeface="Calibri" panose="020F0502020204030204" pitchFamily="34" charset="0"/>
                          <a:ea typeface="+mn-ea"/>
                          <a:cs typeface="+mn-cs"/>
                        </a:rPr>
                        <a:t>Acide chlorhydrique</a:t>
                      </a:r>
                      <a:endParaRPr lang="de-CH" sz="1800" b="0" i="0" u="none" strike="noStrike" kern="1200">
                        <a:solidFill>
                          <a:srgbClr val="000000"/>
                        </a:solidFill>
                        <a:effectLst/>
                        <a:latin typeface="Calibri" panose="020F0502020204030204" pitchFamily="34" charset="0"/>
                        <a:ea typeface="+mn-ea"/>
                        <a:cs typeface="+mn-cs"/>
                      </a:endParaRPr>
                    </a:p>
                  </a:txBody>
                  <a:tcPr marL="68580" marR="68580" marT="0" marB="0" anchor="b"/>
                </a:tc>
                <a:tc>
                  <a:txBody>
                    <a:bodyPr/>
                    <a:lstStyle/>
                    <a:p>
                      <a:pPr algn="r" fontAlgn="b"/>
                      <a:r>
                        <a:rPr lang="de-CH" sz="18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115370770"/>
                  </a:ext>
                </a:extLst>
              </a:tr>
              <a:tr h="353531">
                <a:tc>
                  <a:txBody>
                    <a:bodyPr/>
                    <a:lstStyle/>
                    <a:p>
                      <a:r>
                        <a:rPr lang="fr-FR" sz="1800" b="0" i="0" u="none" strike="noStrike" kern="1200">
                          <a:solidFill>
                            <a:srgbClr val="000000"/>
                          </a:solidFill>
                          <a:effectLst/>
                          <a:latin typeface="Calibri" panose="020F0502020204030204" pitchFamily="34" charset="0"/>
                          <a:ea typeface="+mn-ea"/>
                          <a:cs typeface="+mn-cs"/>
                        </a:rPr>
                        <a:t>Acide phosphorique 75 %</a:t>
                      </a:r>
                      <a:endParaRPr lang="de-CH" sz="1800" b="0" i="0" u="none" strike="noStrike" kern="1200">
                        <a:solidFill>
                          <a:srgbClr val="000000"/>
                        </a:solidFill>
                        <a:effectLst/>
                        <a:latin typeface="Calibri" panose="020F0502020204030204" pitchFamily="34" charset="0"/>
                        <a:ea typeface="+mn-ea"/>
                        <a:cs typeface="+mn-cs"/>
                      </a:endParaRPr>
                    </a:p>
                  </a:txBody>
                  <a:tcPr marL="68580" marR="68580" marT="0" marB="0" anchor="b"/>
                </a:tc>
                <a:tc>
                  <a:txBody>
                    <a:bodyPr/>
                    <a:lstStyle/>
                    <a:p>
                      <a:pPr algn="r" fontAlgn="b"/>
                      <a:r>
                        <a:rPr lang="de-CH" sz="1800" b="0" i="0" u="none" strike="noStrike">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835847440"/>
                  </a:ext>
                </a:extLst>
              </a:tr>
              <a:tr h="353531">
                <a:tc>
                  <a:txBody>
                    <a:bodyPr/>
                    <a:lstStyle/>
                    <a:p>
                      <a:r>
                        <a:rPr lang="fr-FR" sz="1800" b="0" i="0" u="none" strike="noStrike" kern="1200">
                          <a:solidFill>
                            <a:srgbClr val="000000"/>
                          </a:solidFill>
                          <a:effectLst/>
                          <a:latin typeface="Calibri" panose="020F0502020204030204" pitchFamily="34" charset="0"/>
                          <a:ea typeface="+mn-ea"/>
                          <a:cs typeface="+mn-cs"/>
                        </a:rPr>
                        <a:t>Soude caustique 50 %</a:t>
                      </a:r>
                      <a:endParaRPr lang="de-CH" sz="1800" b="0" i="0" u="none" strike="noStrike" kern="1200">
                        <a:solidFill>
                          <a:srgbClr val="000000"/>
                        </a:solidFill>
                        <a:effectLst/>
                        <a:latin typeface="Calibri" panose="020F0502020204030204" pitchFamily="34" charset="0"/>
                        <a:ea typeface="+mn-ea"/>
                        <a:cs typeface="+mn-cs"/>
                      </a:endParaRPr>
                    </a:p>
                  </a:txBody>
                  <a:tcPr marL="68580" marR="68580" marT="0" marB="0" anchor="b"/>
                </a:tc>
                <a:tc>
                  <a:txBody>
                    <a:bodyPr/>
                    <a:lstStyle/>
                    <a:p>
                      <a:pPr algn="r" fontAlgn="b"/>
                      <a:r>
                        <a:rPr lang="de-CH" sz="1800" b="0" i="0" u="none" strike="noStrike">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310130303"/>
                  </a:ext>
                </a:extLst>
              </a:tr>
              <a:tr h="353531">
                <a:tc>
                  <a:txBody>
                    <a:bodyPr/>
                    <a:lstStyle/>
                    <a:p>
                      <a:r>
                        <a:rPr lang="fr-FR" sz="1800" b="0" i="0" u="none" strike="noStrike" kern="1200" dirty="0">
                          <a:solidFill>
                            <a:srgbClr val="000000"/>
                          </a:solidFill>
                          <a:effectLst/>
                          <a:latin typeface="Calibri" panose="020F0502020204030204" pitchFamily="34" charset="0"/>
                          <a:ea typeface="+mn-ea"/>
                          <a:cs typeface="+mn-cs"/>
                        </a:rPr>
                        <a:t>Javel</a:t>
                      </a:r>
                      <a:endParaRPr lang="de-CH" sz="1800" b="0" i="0" u="none" strike="noStrike" kern="1200" dirty="0">
                        <a:solidFill>
                          <a:srgbClr val="000000"/>
                        </a:solidFill>
                        <a:effectLst/>
                        <a:latin typeface="Calibri" panose="020F0502020204030204" pitchFamily="34" charset="0"/>
                        <a:ea typeface="+mn-ea"/>
                        <a:cs typeface="+mn-cs"/>
                      </a:endParaRPr>
                    </a:p>
                  </a:txBody>
                  <a:tcPr marL="68580" marR="68580" marT="0" marB="0" anchor="b"/>
                </a:tc>
                <a:tc>
                  <a:txBody>
                    <a:bodyPr/>
                    <a:lstStyle/>
                    <a:p>
                      <a:pPr algn="r" fontAlgn="b"/>
                      <a:r>
                        <a:rPr lang="de-CH" sz="1800" b="0" i="0" u="none" strike="noStrike">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2809405024"/>
                  </a:ext>
                </a:extLst>
              </a:tr>
              <a:tr h="353531">
                <a:tc>
                  <a:txBody>
                    <a:bodyPr/>
                    <a:lstStyle/>
                    <a:p>
                      <a:r>
                        <a:rPr lang="fr-FR" sz="1800" b="0" i="0" u="none" strike="noStrike" kern="1200">
                          <a:solidFill>
                            <a:srgbClr val="000000"/>
                          </a:solidFill>
                          <a:effectLst/>
                          <a:latin typeface="Calibri" panose="020F0502020204030204" pitchFamily="34" charset="0"/>
                          <a:ea typeface="+mn-ea"/>
                          <a:cs typeface="+mn-cs"/>
                        </a:rPr>
                        <a:t>Agent dispersant</a:t>
                      </a:r>
                      <a:endParaRPr lang="de-CH" sz="1800" b="0" i="0" u="none" strike="noStrike" kern="1200">
                        <a:solidFill>
                          <a:srgbClr val="000000"/>
                        </a:solidFill>
                        <a:effectLst/>
                        <a:latin typeface="Calibri" panose="020F0502020204030204" pitchFamily="34" charset="0"/>
                        <a:ea typeface="+mn-ea"/>
                        <a:cs typeface="+mn-cs"/>
                      </a:endParaRPr>
                    </a:p>
                  </a:txBody>
                  <a:tcPr marL="68580" marR="68580" marT="0" marB="0" anchor="b"/>
                </a:tc>
                <a:tc>
                  <a:txBody>
                    <a:bodyPr/>
                    <a:lstStyle/>
                    <a:p>
                      <a:pPr algn="r" fontAlgn="b"/>
                      <a:r>
                        <a:rPr lang="de-CH" sz="18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2560811308"/>
                  </a:ext>
                </a:extLst>
              </a:tr>
              <a:tr h="421362">
                <a:tc>
                  <a:txBody>
                    <a:bodyPr/>
                    <a:lstStyle/>
                    <a:p>
                      <a:r>
                        <a:rPr lang="fr-FR" sz="1800" b="0" i="0" u="none" strike="noStrike" kern="1200">
                          <a:solidFill>
                            <a:srgbClr val="000000"/>
                          </a:solidFill>
                          <a:effectLst/>
                          <a:latin typeface="Calibri" panose="020F0502020204030204" pitchFamily="34" charset="0"/>
                          <a:ea typeface="+mn-ea"/>
                          <a:cs typeface="+mn-cs"/>
                        </a:rPr>
                        <a:t>Source de C pour SHARON (sucre diététique, glycérine, méthanol)</a:t>
                      </a:r>
                      <a:endParaRPr lang="de-CH" sz="1800" b="0" i="0" u="none" strike="noStrike" kern="1200">
                        <a:solidFill>
                          <a:srgbClr val="000000"/>
                        </a:solidFill>
                        <a:effectLst/>
                        <a:latin typeface="Calibri" panose="020F0502020204030204" pitchFamily="34" charset="0"/>
                        <a:ea typeface="+mn-ea"/>
                        <a:cs typeface="+mn-cs"/>
                      </a:endParaRPr>
                    </a:p>
                  </a:txBody>
                  <a:tcPr marL="68580" marR="68580" marT="0" marB="0" anchor="b"/>
                </a:tc>
                <a:tc>
                  <a:txBody>
                    <a:bodyPr/>
                    <a:lstStyle/>
                    <a:p>
                      <a:pPr algn="r" fontAlgn="b"/>
                      <a:r>
                        <a:rPr lang="de-CH" sz="18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359183051"/>
                  </a:ext>
                </a:extLst>
              </a:tr>
              <a:tr h="353531">
                <a:tc>
                  <a:txBody>
                    <a:bodyPr/>
                    <a:lstStyle/>
                    <a:p>
                      <a:r>
                        <a:rPr lang="fr-FR" sz="1800" b="0" i="0" u="none" strike="noStrike" kern="1200">
                          <a:solidFill>
                            <a:srgbClr val="000000"/>
                          </a:solidFill>
                          <a:effectLst/>
                          <a:latin typeface="Calibri" panose="020F0502020204030204" pitchFamily="34" charset="0"/>
                          <a:ea typeface="+mn-ea"/>
                          <a:cs typeface="+mn-cs"/>
                        </a:rPr>
                        <a:t>Chlorure d’aluminium remplacé par du sulfate d’aluminium</a:t>
                      </a:r>
                      <a:endParaRPr lang="de-CH" sz="1800" b="0" i="0" u="none" strike="noStrike" kern="1200">
                        <a:solidFill>
                          <a:srgbClr val="000000"/>
                        </a:solidFill>
                        <a:effectLst/>
                        <a:latin typeface="Calibri" panose="020F0502020204030204" pitchFamily="34" charset="0"/>
                        <a:ea typeface="+mn-ea"/>
                        <a:cs typeface="+mn-cs"/>
                      </a:endParaRPr>
                    </a:p>
                  </a:txBody>
                  <a:tcPr marL="68580" marR="68580" marT="0" marB="0" anchor="b"/>
                </a:tc>
                <a:tc>
                  <a:txBody>
                    <a:bodyPr/>
                    <a:lstStyle/>
                    <a:p>
                      <a:pPr algn="r" fontAlgn="b"/>
                      <a:r>
                        <a:rPr lang="de-CH" sz="18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954852206"/>
                  </a:ext>
                </a:extLst>
              </a:tr>
              <a:tr h="353531">
                <a:tc>
                  <a:txBody>
                    <a:bodyPr/>
                    <a:lstStyle/>
                    <a:p>
                      <a:r>
                        <a:rPr lang="fr-FR" sz="1800" b="0" i="0" u="none" strike="noStrike" kern="1200" dirty="0">
                          <a:solidFill>
                            <a:srgbClr val="000000"/>
                          </a:solidFill>
                          <a:effectLst/>
                          <a:latin typeface="Calibri" panose="020F0502020204030204" pitchFamily="34" charset="0"/>
                          <a:ea typeface="+mn-ea"/>
                          <a:cs typeface="+mn-cs"/>
                        </a:rPr>
                        <a:t>Acide citrique</a:t>
                      </a:r>
                      <a:endParaRPr lang="de-CH" sz="1800" b="0" i="0" u="none" strike="noStrike" kern="1200" dirty="0">
                        <a:solidFill>
                          <a:srgbClr val="000000"/>
                        </a:solidFill>
                        <a:effectLst/>
                        <a:latin typeface="Calibri" panose="020F0502020204030204" pitchFamily="34" charset="0"/>
                        <a:ea typeface="+mn-ea"/>
                        <a:cs typeface="+mn-cs"/>
                      </a:endParaRPr>
                    </a:p>
                  </a:txBody>
                  <a:tcPr marL="68580" marR="68580" marT="0" marB="0" anchor="b"/>
                </a:tc>
                <a:tc>
                  <a:txBody>
                    <a:bodyPr/>
                    <a:lstStyle/>
                    <a:p>
                      <a:pPr algn="r" fontAlgn="b"/>
                      <a:r>
                        <a:rPr lang="de-CH" sz="18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970548438"/>
                  </a:ext>
                </a:extLst>
              </a:tr>
            </a:tbl>
          </a:graphicData>
        </a:graphic>
      </p:graphicFrame>
      <p:sp>
        <p:nvSpPr>
          <p:cNvPr id="8" name="Content Placeholder 2"/>
          <p:cNvSpPr txBox="1">
            <a:spLocks/>
          </p:cNvSpPr>
          <p:nvPr>
            <p:custDataLst>
              <p:tags r:id="rId6"/>
            </p:custDataLst>
          </p:nvPr>
        </p:nvSpPr>
        <p:spPr>
          <a:xfrm>
            <a:off x="9192344" y="2099429"/>
            <a:ext cx="2705456" cy="110611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2pPr>
            <a:lvl3pPr marL="3556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3pPr>
            <a:lvl4pPr marL="539750" indent="-18415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4pPr>
            <a:lvl5pPr marL="719138" indent="-179388"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2000" dirty="0"/>
              <a:t>Remarque</a:t>
            </a:r>
            <a:r>
              <a:rPr lang="fr-FR" sz="1800" dirty="0">
                <a:effectLst/>
                <a:latin typeface="Times New Roman" panose="02020603050405020304" pitchFamily="18" charset="0"/>
                <a:ea typeface="Calibri" panose="020F0502020204030204" pitchFamily="34" charset="0"/>
              </a:rPr>
              <a:t> </a:t>
            </a:r>
            <a:r>
              <a:rPr lang="de-CH" sz="2000" dirty="0"/>
              <a:t>:</a:t>
            </a:r>
          </a:p>
          <a:p>
            <a:pPr lvl="1"/>
            <a:r>
              <a:rPr lang="fr-FR" sz="2000" dirty="0"/>
              <a:t>Les prix de certains produits chimiques ont fortement augmenté, p. ex. ceux du charbon actif en poudre et des agents antimousses</a:t>
            </a:r>
            <a:endParaRPr lang="de-CH" sz="2000" dirty="0"/>
          </a:p>
        </p:txBody>
      </p:sp>
    </p:spTree>
    <p:extLst>
      <p:ext uri="{BB962C8B-B14F-4D97-AF65-F5344CB8AC3E}">
        <p14:creationId xmlns:p14="http://schemas.microsoft.com/office/powerpoint/2010/main" val="3177003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52708" y="1064790"/>
            <a:ext cx="8898911" cy="996058"/>
          </a:xfrm>
        </p:spPr>
        <p:txBody>
          <a:bodyPr/>
          <a:lstStyle/>
          <a:p>
            <a:r>
              <a:rPr lang="fr-FR" dirty="0"/>
              <a:t>Il n’y a actuellement aucun problème pour de nombreuses STEP. Toutefois, il est momentanément important de bien planifier et de commander les produits chimiques précocement. Les prix ont fortement augmenté. Une communication claire des autorités est souhaitée.</a:t>
            </a:r>
          </a:p>
        </p:txBody>
      </p:sp>
      <p:sp>
        <p:nvSpPr>
          <p:cNvPr id="4" name="Footer Placeholder 3"/>
          <p:cNvSpPr>
            <a:spLocks noGrp="1"/>
          </p:cNvSpPr>
          <p:nvPr>
            <p:ph type="ftr" sz="quarter" idx="11"/>
            <p:custDataLst>
              <p:tags r:id="rId2"/>
            </p:custDataLst>
          </p:nvPr>
        </p:nvSpPr>
        <p:spPr/>
        <p:txBody>
          <a:bodyPr/>
          <a:lstStyle/>
          <a:p>
            <a:r>
              <a:rPr lang="fr-FR"/>
              <a:t>Résultats de l’enquête sur la disponibilité des produits chimiques dans les STEP, état décembre 2022</a:t>
            </a:r>
          </a:p>
        </p:txBody>
      </p:sp>
      <p:sp>
        <p:nvSpPr>
          <p:cNvPr id="5" name="Slide Number Placeholder 4"/>
          <p:cNvSpPr>
            <a:spLocks noGrp="1"/>
          </p:cNvSpPr>
          <p:nvPr>
            <p:ph type="sldNum" sz="quarter" idx="12"/>
            <p:custDataLst>
              <p:tags r:id="rId3"/>
            </p:custDataLst>
          </p:nvPr>
        </p:nvSpPr>
        <p:spPr/>
        <p:txBody>
          <a:bodyPr/>
          <a:lstStyle/>
          <a:p>
            <a:fld id="{442AD375-037F-43D0-B059-5172DA06796A}" type="slidenum">
              <a:rPr lang="de-CH" smtClean="0"/>
              <a:pPr/>
              <a:t>12</a:t>
            </a:fld>
            <a:endParaRPr lang="de-CH"/>
          </a:p>
        </p:txBody>
      </p:sp>
      <p:graphicFrame>
        <p:nvGraphicFramePr>
          <p:cNvPr id="6" name="Table 5"/>
          <p:cNvGraphicFramePr>
            <a:graphicFrameLocks noGrp="1"/>
          </p:cNvGraphicFramePr>
          <p:nvPr>
            <p:custDataLst>
              <p:tags r:id="rId4"/>
            </p:custDataLst>
            <p:extLst>
              <p:ext uri="{D42A27DB-BD31-4B8C-83A1-F6EECF244321}">
                <p14:modId xmlns:p14="http://schemas.microsoft.com/office/powerpoint/2010/main" val="3907610470"/>
              </p:ext>
            </p:extLst>
          </p:nvPr>
        </p:nvGraphicFramePr>
        <p:xfrm>
          <a:off x="652708" y="2276872"/>
          <a:ext cx="10886584" cy="2970530"/>
        </p:xfrm>
        <a:graphic>
          <a:graphicData uri="http://schemas.openxmlformats.org/drawingml/2006/table">
            <a:tbl>
              <a:tblPr firstRow="1" bandRow="1">
                <a:tableStyleId>{5C22544A-7EE6-4342-B048-85BDC9FD1C3A}</a:tableStyleId>
              </a:tblPr>
              <a:tblGrid>
                <a:gridCol w="9699291">
                  <a:extLst>
                    <a:ext uri="{9D8B030D-6E8A-4147-A177-3AD203B41FA5}">
                      <a16:colId xmlns:a16="http://schemas.microsoft.com/office/drawing/2014/main" val="2977504340"/>
                    </a:ext>
                  </a:extLst>
                </a:gridCol>
                <a:gridCol w="1187293">
                  <a:extLst>
                    <a:ext uri="{9D8B030D-6E8A-4147-A177-3AD203B41FA5}">
                      <a16:colId xmlns:a16="http://schemas.microsoft.com/office/drawing/2014/main" val="1693616064"/>
                    </a:ext>
                  </a:extLst>
                </a:gridCol>
              </a:tblGrid>
              <a:tr h="370840">
                <a:tc>
                  <a:txBody>
                    <a:bodyPr/>
                    <a:lstStyle/>
                    <a:p>
                      <a:pPr algn="l" fontAlgn="b"/>
                      <a:r>
                        <a:rPr lang="fr-FR" sz="1800" b="1" i="0" u="none" strike="noStrike" dirty="0">
                          <a:solidFill>
                            <a:srgbClr val="000000"/>
                          </a:solidFill>
                          <a:effectLst/>
                          <a:latin typeface="Calibri" panose="020F0502020204030204" pitchFamily="34" charset="0"/>
                        </a:rPr>
                        <a:t>Remarques générales, mentionnées plusieurs fois, agrégées</a:t>
                      </a:r>
                    </a:p>
                  </a:txBody>
                  <a:tcPr marL="9525" marR="9525" marT="9525" marB="0" anchor="b"/>
                </a:tc>
                <a:tc>
                  <a:txBody>
                    <a:bodyPr/>
                    <a:lstStyle/>
                    <a:p>
                      <a:pPr algn="l" fontAlgn="b"/>
                      <a:r>
                        <a:rPr lang="fr-FR" sz="1800" b="1" i="0" u="none" strike="noStrike">
                          <a:solidFill>
                            <a:srgbClr val="000000"/>
                          </a:solidFill>
                          <a:effectLst/>
                          <a:latin typeface="Calibri" panose="020F0502020204030204" pitchFamily="34" charset="0"/>
                        </a:rPr>
                        <a:t>Nombre de mentions</a:t>
                      </a:r>
                    </a:p>
                  </a:txBody>
                  <a:tcPr marL="9525" marR="9525" marT="9525" marB="0" anchor="b"/>
                </a:tc>
                <a:extLst>
                  <a:ext uri="{0D108BD9-81ED-4DB2-BD59-A6C34878D82A}">
                    <a16:rowId xmlns:a16="http://schemas.microsoft.com/office/drawing/2014/main" val="2378069722"/>
                  </a:ext>
                </a:extLst>
              </a:tr>
              <a:tr h="370840">
                <a:tc>
                  <a:txBody>
                    <a:bodyPr/>
                    <a:lstStyle/>
                    <a:p>
                      <a:pPr algn="l" fontAlgn="b"/>
                      <a:r>
                        <a:rPr lang="fr-FR" sz="1800" b="0" i="0" u="none" strike="noStrike">
                          <a:solidFill>
                            <a:srgbClr val="000000"/>
                          </a:solidFill>
                          <a:effectLst/>
                          <a:latin typeface="Calibri" panose="020F0502020204030204" pitchFamily="34" charset="0"/>
                        </a:rPr>
                        <a:t>Tout est ok, nous recevons ce qu’il nous faut</a:t>
                      </a:r>
                    </a:p>
                  </a:txBody>
                  <a:tcPr marL="9525" marR="9525" marT="9525" marB="0" anchor="b"/>
                </a:tc>
                <a:tc>
                  <a:txBody>
                    <a:bodyPr/>
                    <a:lstStyle/>
                    <a:p>
                      <a:pPr algn="r" fontAlgn="b"/>
                      <a:r>
                        <a:rPr lang="fr-FR" sz="1800" b="0" i="0" u="none" strike="noStrike">
                          <a:solidFill>
                            <a:srgbClr val="000000"/>
                          </a:solidFill>
                          <a:effectLst/>
                          <a:latin typeface="Calibri" panose="020F0502020204030204" pitchFamily="34" charset="0"/>
                        </a:rPr>
                        <a:t>27</a:t>
                      </a:r>
                    </a:p>
                  </a:txBody>
                  <a:tcPr marL="9525" marR="9525" marT="9525" marB="0" anchor="b"/>
                </a:tc>
                <a:extLst>
                  <a:ext uri="{0D108BD9-81ED-4DB2-BD59-A6C34878D82A}">
                    <a16:rowId xmlns:a16="http://schemas.microsoft.com/office/drawing/2014/main" val="1462030280"/>
                  </a:ext>
                </a:extLst>
              </a:tr>
              <a:tr h="370840">
                <a:tc>
                  <a:txBody>
                    <a:bodyPr/>
                    <a:lstStyle/>
                    <a:p>
                      <a:pPr algn="l" fontAlgn="b"/>
                      <a:r>
                        <a:rPr lang="fr-FR" sz="1800" b="0" i="0" u="none" strike="noStrike">
                          <a:solidFill>
                            <a:srgbClr val="000000"/>
                          </a:solidFill>
                          <a:effectLst/>
                          <a:latin typeface="Calibri" panose="020F0502020204030204" pitchFamily="34" charset="0"/>
                        </a:rPr>
                        <a:t>Bien planifier, commander précocement !</a:t>
                      </a:r>
                    </a:p>
                  </a:txBody>
                  <a:tcPr marL="9525" marR="9525" marT="9525" marB="0" anchor="b"/>
                </a:tc>
                <a:tc>
                  <a:txBody>
                    <a:bodyPr/>
                    <a:lstStyle/>
                    <a:p>
                      <a:pPr algn="r" fontAlgn="b"/>
                      <a:r>
                        <a:rPr lang="fr-FR" sz="1800" b="0" i="0" u="none" strike="noStrike">
                          <a:solidFill>
                            <a:srgbClr val="000000"/>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1900435752"/>
                  </a:ext>
                </a:extLst>
              </a:tr>
              <a:tr h="370840">
                <a:tc>
                  <a:txBody>
                    <a:bodyPr/>
                    <a:lstStyle/>
                    <a:p>
                      <a:pPr algn="l" fontAlgn="b"/>
                      <a:r>
                        <a:rPr lang="fr-FR" sz="1800" b="0" i="0" u="none" strike="noStrike">
                          <a:solidFill>
                            <a:srgbClr val="000000"/>
                          </a:solidFill>
                          <a:effectLst/>
                          <a:latin typeface="Calibri" panose="020F0502020204030204" pitchFamily="34" charset="0"/>
                        </a:rPr>
                        <a:t>Les prix des produits chimiques ont fortement augmenté</a:t>
                      </a:r>
                    </a:p>
                  </a:txBody>
                  <a:tcPr marL="9525" marR="9525" marT="9525" marB="0" anchor="b"/>
                </a:tc>
                <a:tc>
                  <a:txBody>
                    <a:bodyPr/>
                    <a:lstStyle/>
                    <a:p>
                      <a:pPr algn="r" fontAlgn="b"/>
                      <a:r>
                        <a:rPr lang="fr-FR" sz="1800" b="0" i="0" u="none" strike="noStrike">
                          <a:solidFill>
                            <a:srgbClr val="000000"/>
                          </a:solidFill>
                          <a:effectLst/>
                          <a:latin typeface="Calibri" panose="020F0502020204030204" pitchFamily="34" charset="0"/>
                        </a:rPr>
                        <a:t>14</a:t>
                      </a:r>
                    </a:p>
                  </a:txBody>
                  <a:tcPr marL="9525" marR="9525" marT="9525" marB="0" anchor="b"/>
                </a:tc>
                <a:extLst>
                  <a:ext uri="{0D108BD9-81ED-4DB2-BD59-A6C34878D82A}">
                    <a16:rowId xmlns:a16="http://schemas.microsoft.com/office/drawing/2014/main" val="3794694527"/>
                  </a:ext>
                </a:extLst>
              </a:tr>
              <a:tr h="370840">
                <a:tc>
                  <a:txBody>
                    <a:bodyPr/>
                    <a:lstStyle/>
                    <a:p>
                      <a:pPr algn="l" fontAlgn="b"/>
                      <a:r>
                        <a:rPr lang="fr-FR" sz="1800" b="0" i="0" u="none" strike="noStrike" dirty="0">
                          <a:solidFill>
                            <a:srgbClr val="000000"/>
                          </a:solidFill>
                          <a:effectLst/>
                          <a:latin typeface="Calibri" panose="020F0502020204030204" pitchFamily="34" charset="0"/>
                        </a:rPr>
                        <a:t>Communiquer clairement ce qui se passe en cas de manque de précipitants et de floculant. Quelles limites sont valables ? Que prévoit l’OFEV ?</a:t>
                      </a:r>
                    </a:p>
                  </a:txBody>
                  <a:tcPr marL="9525" marR="9525" marT="9525" marB="0" anchor="b"/>
                </a:tc>
                <a:tc>
                  <a:txBody>
                    <a:bodyPr/>
                    <a:lstStyle/>
                    <a:p>
                      <a:pPr algn="r" fontAlgn="b"/>
                      <a:r>
                        <a:rPr lang="fr-FR" sz="1800" b="0" i="0" u="none" strike="noStrike">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2228137395"/>
                  </a:ext>
                </a:extLst>
              </a:tr>
              <a:tr h="370840">
                <a:tc>
                  <a:txBody>
                    <a:bodyPr/>
                    <a:lstStyle/>
                    <a:p>
                      <a:pPr algn="l" fontAlgn="b"/>
                      <a:r>
                        <a:rPr lang="fr-FR" sz="1800" b="0" i="0" u="none" strike="noStrike">
                          <a:solidFill>
                            <a:srgbClr val="000000"/>
                          </a:solidFill>
                          <a:effectLst/>
                          <a:latin typeface="Calibri" panose="020F0502020204030204" pitchFamily="34" charset="0"/>
                        </a:rPr>
                        <a:t>Mauvaise disponibilité, situation tendue</a:t>
                      </a:r>
                    </a:p>
                  </a:txBody>
                  <a:tcPr marL="9525" marR="9525" marT="9525" marB="0" anchor="b"/>
                </a:tc>
                <a:tc>
                  <a:txBody>
                    <a:bodyPr/>
                    <a:lstStyle/>
                    <a:p>
                      <a:pPr algn="r" fontAlgn="b"/>
                      <a:r>
                        <a:rPr lang="fr-FR" sz="1800" b="0" i="0" u="none" strike="noStrike">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07096689"/>
                  </a:ext>
                </a:extLst>
              </a:tr>
              <a:tr h="370840">
                <a:tc>
                  <a:txBody>
                    <a:bodyPr/>
                    <a:lstStyle/>
                    <a:p>
                      <a:pPr algn="l" fontAlgn="b"/>
                      <a:r>
                        <a:rPr lang="fr-FR" sz="1800" b="0" i="0" u="none" strike="noStrike">
                          <a:solidFill>
                            <a:srgbClr val="000000"/>
                          </a:solidFill>
                          <a:effectLst/>
                          <a:latin typeface="Calibri" panose="020F0502020204030204" pitchFamily="34" charset="0"/>
                        </a:rPr>
                        <a:t>Les fournisseurs favorisent leurs bons clients</a:t>
                      </a:r>
                    </a:p>
                  </a:txBody>
                  <a:tcPr marL="9525" marR="9525" marT="9525" marB="0" anchor="b"/>
                </a:tc>
                <a:tc>
                  <a:txBody>
                    <a:bodyPr/>
                    <a:lstStyle/>
                    <a:p>
                      <a:pPr algn="r" fontAlgn="b"/>
                      <a:r>
                        <a:rPr lang="fr-FR" sz="1800" b="0" i="0" u="none" strike="noStrike" dirty="0">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3194600333"/>
                  </a:ext>
                </a:extLst>
              </a:tr>
            </a:tbl>
          </a:graphicData>
        </a:graphic>
      </p:graphicFrame>
    </p:spTree>
    <p:extLst>
      <p:ext uri="{BB962C8B-B14F-4D97-AF65-F5344CB8AC3E}">
        <p14:creationId xmlns:p14="http://schemas.microsoft.com/office/powerpoint/2010/main" val="239358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53473" y="415637"/>
            <a:ext cx="8898911" cy="493083"/>
          </a:xfrm>
        </p:spPr>
        <p:txBody>
          <a:bodyPr/>
          <a:lstStyle/>
          <a:p>
            <a:r>
              <a:rPr lang="fr-FR" dirty="0"/>
              <a:t>Quelques STEP ont indiqué les points suivants :</a:t>
            </a:r>
          </a:p>
        </p:txBody>
      </p:sp>
      <p:sp>
        <p:nvSpPr>
          <p:cNvPr id="3" name="Content Placeholder 2"/>
          <p:cNvSpPr>
            <a:spLocks noGrp="1"/>
          </p:cNvSpPr>
          <p:nvPr>
            <p:ph idx="1"/>
            <p:custDataLst>
              <p:tags r:id="rId2"/>
            </p:custDataLst>
          </p:nvPr>
        </p:nvSpPr>
        <p:spPr/>
        <p:txBody>
          <a:bodyPr/>
          <a:lstStyle/>
          <a:p>
            <a:endParaRPr lang="de-CH"/>
          </a:p>
        </p:txBody>
      </p:sp>
      <p:sp>
        <p:nvSpPr>
          <p:cNvPr id="4" name="Footer Placeholder 3"/>
          <p:cNvSpPr>
            <a:spLocks noGrp="1"/>
          </p:cNvSpPr>
          <p:nvPr>
            <p:ph type="ftr" sz="quarter" idx="11"/>
            <p:custDataLst>
              <p:tags r:id="rId3"/>
            </p:custDataLst>
          </p:nvPr>
        </p:nvSpPr>
        <p:spPr/>
        <p:txBody>
          <a:bodyPr/>
          <a:lstStyle/>
          <a:p>
            <a:r>
              <a:rPr lang="fr-FR"/>
              <a:t>Résultats de l’enquête sur la disponibilité des produits chimiques dans les STEP, état décembre 2022</a:t>
            </a:r>
          </a:p>
        </p:txBody>
      </p:sp>
      <p:sp>
        <p:nvSpPr>
          <p:cNvPr id="5" name="Slide Number Placeholder 4"/>
          <p:cNvSpPr>
            <a:spLocks noGrp="1"/>
          </p:cNvSpPr>
          <p:nvPr>
            <p:ph type="sldNum" sz="quarter" idx="12"/>
            <p:custDataLst>
              <p:tags r:id="rId4"/>
            </p:custDataLst>
          </p:nvPr>
        </p:nvSpPr>
        <p:spPr/>
        <p:txBody>
          <a:bodyPr/>
          <a:lstStyle/>
          <a:p>
            <a:fld id="{442AD375-037F-43D0-B059-5172DA06796A}" type="slidenum">
              <a:rPr lang="de-CH" smtClean="0"/>
              <a:pPr/>
              <a:t>13</a:t>
            </a:fld>
            <a:endParaRPr lang="de-CH"/>
          </a:p>
        </p:txBody>
      </p:sp>
      <p:graphicFrame>
        <p:nvGraphicFramePr>
          <p:cNvPr id="6" name="Table 5"/>
          <p:cNvGraphicFramePr>
            <a:graphicFrameLocks noGrp="1"/>
          </p:cNvGraphicFramePr>
          <p:nvPr>
            <p:custDataLst>
              <p:tags r:id="rId5"/>
            </p:custDataLst>
            <p:extLst>
              <p:ext uri="{D42A27DB-BD31-4B8C-83A1-F6EECF244321}">
                <p14:modId xmlns:p14="http://schemas.microsoft.com/office/powerpoint/2010/main" val="3999201236"/>
              </p:ext>
            </p:extLst>
          </p:nvPr>
        </p:nvGraphicFramePr>
        <p:xfrm>
          <a:off x="640885" y="1303324"/>
          <a:ext cx="11131924" cy="5438043"/>
        </p:xfrm>
        <a:graphic>
          <a:graphicData uri="http://schemas.openxmlformats.org/drawingml/2006/table">
            <a:tbl>
              <a:tblPr firstRow="1" bandRow="1">
                <a:tableStyleId>{5C22544A-7EE6-4342-B048-85BDC9FD1C3A}</a:tableStyleId>
              </a:tblPr>
              <a:tblGrid>
                <a:gridCol w="9919611">
                  <a:extLst>
                    <a:ext uri="{9D8B030D-6E8A-4147-A177-3AD203B41FA5}">
                      <a16:colId xmlns:a16="http://schemas.microsoft.com/office/drawing/2014/main" val="2977504340"/>
                    </a:ext>
                  </a:extLst>
                </a:gridCol>
                <a:gridCol w="1212313">
                  <a:extLst>
                    <a:ext uri="{9D8B030D-6E8A-4147-A177-3AD203B41FA5}">
                      <a16:colId xmlns:a16="http://schemas.microsoft.com/office/drawing/2014/main" val="1693616064"/>
                    </a:ext>
                  </a:extLst>
                </a:gridCol>
              </a:tblGrid>
              <a:tr h="574386">
                <a:tc>
                  <a:txBody>
                    <a:bodyPr/>
                    <a:lstStyle/>
                    <a:p>
                      <a:pPr algn="l" fontAlgn="b"/>
                      <a:r>
                        <a:rPr lang="fr-FR" sz="1750" b="1" i="0" u="none" strike="noStrike" dirty="0">
                          <a:solidFill>
                            <a:srgbClr val="000000"/>
                          </a:solidFill>
                          <a:effectLst/>
                          <a:latin typeface="Calibri" panose="020F0502020204030204" pitchFamily="34" charset="0"/>
                        </a:rPr>
                        <a:t>Remarques générales, mentions individuelles</a:t>
                      </a:r>
                    </a:p>
                  </a:txBody>
                  <a:tcPr marL="9525" marR="9525" marT="9525" marB="0" anchor="b"/>
                </a:tc>
                <a:tc>
                  <a:txBody>
                    <a:bodyPr/>
                    <a:lstStyle/>
                    <a:p>
                      <a:pPr algn="l" fontAlgn="b"/>
                      <a:r>
                        <a:rPr lang="fr-FR" sz="1750" b="1" i="0" u="none" strike="noStrike">
                          <a:solidFill>
                            <a:srgbClr val="000000"/>
                          </a:solidFill>
                          <a:effectLst/>
                          <a:latin typeface="Calibri" panose="020F0502020204030204" pitchFamily="34" charset="0"/>
                        </a:rPr>
                        <a:t>Nombre de mentions</a:t>
                      </a:r>
                    </a:p>
                  </a:txBody>
                  <a:tcPr marL="9525" marR="9525" marT="9525" marB="0" anchor="b"/>
                </a:tc>
                <a:extLst>
                  <a:ext uri="{0D108BD9-81ED-4DB2-BD59-A6C34878D82A}">
                    <a16:rowId xmlns:a16="http://schemas.microsoft.com/office/drawing/2014/main" val="2378069722"/>
                  </a:ext>
                </a:extLst>
              </a:tr>
              <a:tr h="574386">
                <a:tc>
                  <a:txBody>
                    <a:bodyPr/>
                    <a:lstStyle/>
                    <a:p>
                      <a:pPr algn="l" fontAlgn="b"/>
                      <a:r>
                        <a:rPr lang="fr-FR" sz="1750" b="0" i="0" u="none" strike="noStrike" dirty="0">
                          <a:solidFill>
                            <a:srgbClr val="000000"/>
                          </a:solidFill>
                          <a:effectLst/>
                          <a:latin typeface="Calibri" panose="020F0502020204030204" pitchFamily="34" charset="0"/>
                        </a:rPr>
                        <a:t>Disparition des entretiens de vente avec les représentants de nombreux fournisseurs, car plus personne ne cherche de nouveaux clients !</a:t>
                      </a:r>
                    </a:p>
                  </a:txBody>
                  <a:tcPr marL="9525" marR="9525" marT="9525" marB="0" anchor="b"/>
                </a:tc>
                <a:tc>
                  <a:txBody>
                    <a:bodyPr/>
                    <a:lstStyle/>
                    <a:p>
                      <a:pPr algn="r" fontAlgn="b"/>
                      <a:r>
                        <a:rPr lang="fr-FR" sz="175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2532669087"/>
                  </a:ext>
                </a:extLst>
              </a:tr>
              <a:tr h="574386">
                <a:tc>
                  <a:txBody>
                    <a:bodyPr/>
                    <a:lstStyle/>
                    <a:p>
                      <a:pPr algn="l" fontAlgn="b"/>
                      <a:r>
                        <a:rPr lang="fr-FR" sz="1750" b="0" i="0" u="none" strike="noStrike" dirty="0">
                          <a:solidFill>
                            <a:srgbClr val="000000"/>
                          </a:solidFill>
                          <a:effectLst/>
                          <a:latin typeface="Calibri" panose="020F0502020204030204" pitchFamily="34" charset="0"/>
                        </a:rPr>
                        <a:t>Les produits de remplacement devraient être rapidement examinés par des sources officielles en ce qui concerne les substances associées.</a:t>
                      </a:r>
                    </a:p>
                  </a:txBody>
                  <a:tcPr marL="9525" marR="9525" marT="9525" marB="0" anchor="b"/>
                </a:tc>
                <a:tc>
                  <a:txBody>
                    <a:bodyPr/>
                    <a:lstStyle/>
                    <a:p>
                      <a:pPr algn="r" fontAlgn="b"/>
                      <a:r>
                        <a:rPr lang="fr-FR" sz="175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2352147144"/>
                  </a:ext>
                </a:extLst>
              </a:tr>
              <a:tr h="1138970">
                <a:tc>
                  <a:txBody>
                    <a:bodyPr/>
                    <a:lstStyle/>
                    <a:p>
                      <a:pPr algn="l" fontAlgn="b"/>
                      <a:r>
                        <a:rPr lang="fr-FR" sz="1750" b="0" i="0" u="none" strike="noStrike" dirty="0">
                          <a:solidFill>
                            <a:srgbClr val="000000"/>
                          </a:solidFill>
                          <a:effectLst/>
                          <a:latin typeface="Calibri" panose="020F0502020204030204" pitchFamily="34" charset="0"/>
                        </a:rPr>
                        <a:t>Prolongation des délais actuellement pour tous les matériels, </a:t>
                      </a:r>
                      <a:r>
                        <a:rPr lang="fr-CH" sz="1750" b="0" i="0" u="none" strike="noStrike" dirty="0">
                          <a:solidFill>
                            <a:srgbClr val="000000"/>
                          </a:solidFill>
                          <a:effectLst/>
                          <a:latin typeface="Calibri" panose="020F0502020204030204" pitchFamily="34" charset="0"/>
                        </a:rPr>
                        <a:t>p. ex. certains tests en cuve COT, COD de Hach.</a:t>
                      </a:r>
                      <a:r>
                        <a:rPr lang="fr-FR" sz="1750" b="0" i="0" u="none" strike="noStrike" dirty="0">
                          <a:solidFill>
                            <a:srgbClr val="000000"/>
                          </a:solidFill>
                          <a:effectLst/>
                          <a:latin typeface="Calibri" panose="020F0502020204030204" pitchFamily="34" charset="0"/>
                        </a:rPr>
                        <a:t> Longs délais pour pièces de rechange générales&gt;mécaniques / électriques, p. ex. relais </a:t>
                      </a:r>
                      <a:r>
                        <a:rPr lang="fr-FR" sz="1750" b="0" i="0" u="none" strike="noStrike" dirty="0" err="1">
                          <a:solidFill>
                            <a:srgbClr val="000000"/>
                          </a:solidFill>
                          <a:effectLst/>
                          <a:latin typeface="Calibri" panose="020F0502020204030204" pitchFamily="34" charset="0"/>
                        </a:rPr>
                        <a:t>Pilz</a:t>
                      </a:r>
                      <a:r>
                        <a:rPr lang="fr-FR" sz="1750" b="0" i="0" u="none" strike="noStrike" dirty="0">
                          <a:solidFill>
                            <a:srgbClr val="000000"/>
                          </a:solidFill>
                          <a:effectLst/>
                          <a:latin typeface="Calibri" panose="020F0502020204030204" pitchFamily="34" charset="0"/>
                        </a:rPr>
                        <a:t> ou les entreprises externes n’ont plus aucune disponibilité pour des réparations. Heureusement que nous pouvons faire de très nombreuses réparations par nous-mêmes.</a:t>
                      </a:r>
                    </a:p>
                  </a:txBody>
                  <a:tcPr marL="9525" marR="9525" marT="9525" marB="0" anchor="b"/>
                </a:tc>
                <a:tc>
                  <a:txBody>
                    <a:bodyPr/>
                    <a:lstStyle/>
                    <a:p>
                      <a:pPr algn="r" fontAlgn="b"/>
                      <a:r>
                        <a:rPr lang="fr-FR" sz="175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132303034"/>
                  </a:ext>
                </a:extLst>
              </a:tr>
              <a:tr h="381617">
                <a:tc>
                  <a:txBody>
                    <a:bodyPr/>
                    <a:lstStyle/>
                    <a:p>
                      <a:pPr algn="l" fontAlgn="b"/>
                      <a:r>
                        <a:rPr lang="fr-FR" sz="1750" b="0" i="0" u="none" strike="noStrike">
                          <a:solidFill>
                            <a:srgbClr val="000000"/>
                          </a:solidFill>
                          <a:effectLst/>
                          <a:latin typeface="Calibri" panose="020F0502020204030204" pitchFamily="34" charset="0"/>
                        </a:rPr>
                        <a:t>Contact hebdomadaire avec les fournisseurs ; ce n’était pas le cas auparavant</a:t>
                      </a:r>
                    </a:p>
                  </a:txBody>
                  <a:tcPr marL="9525" marR="9525" marT="9525" marB="0" anchor="b"/>
                </a:tc>
                <a:tc>
                  <a:txBody>
                    <a:bodyPr/>
                    <a:lstStyle/>
                    <a:p>
                      <a:pPr algn="r" fontAlgn="b"/>
                      <a:r>
                        <a:rPr lang="fr-FR" sz="175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106857691"/>
                  </a:ext>
                </a:extLst>
              </a:tr>
              <a:tr h="574386">
                <a:tc>
                  <a:txBody>
                    <a:bodyPr/>
                    <a:lstStyle/>
                    <a:p>
                      <a:pPr algn="l" fontAlgn="b"/>
                      <a:r>
                        <a:rPr lang="fr-FR" sz="1750" b="0" i="0" u="none" strike="noStrike">
                          <a:solidFill>
                            <a:srgbClr val="000000"/>
                          </a:solidFill>
                          <a:effectLst/>
                          <a:latin typeface="Calibri" panose="020F0502020204030204" pitchFamily="34" charset="0"/>
                        </a:rPr>
                        <a:t>Lors du passage de Fe(III)Cl3 à Al/Fe(SO4), problèmes avec la déshydratation des boues excédentaires ! SNDT et précipitation du P OK!</a:t>
                      </a:r>
                    </a:p>
                  </a:txBody>
                  <a:tcPr marL="9525" marR="9525" marT="9525" marB="0" anchor="b"/>
                </a:tc>
                <a:tc>
                  <a:txBody>
                    <a:bodyPr/>
                    <a:lstStyle/>
                    <a:p>
                      <a:pPr algn="r" fontAlgn="b"/>
                      <a:r>
                        <a:rPr lang="fr-FR" sz="175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2059702348"/>
                  </a:ext>
                </a:extLst>
              </a:tr>
              <a:tr h="381617">
                <a:tc>
                  <a:txBody>
                    <a:bodyPr/>
                    <a:lstStyle/>
                    <a:p>
                      <a:pPr algn="l" fontAlgn="b"/>
                      <a:r>
                        <a:rPr lang="fr-FR" sz="1750" b="0" i="0" u="none" strike="noStrike" dirty="0">
                          <a:solidFill>
                            <a:srgbClr val="000000"/>
                          </a:solidFill>
                          <a:effectLst/>
                          <a:latin typeface="Calibri" panose="020F0502020204030204" pitchFamily="34" charset="0"/>
                        </a:rPr>
                        <a:t>Stocks obligatoires de la Confédération pour assurer l’approvisionnement.</a:t>
                      </a:r>
                    </a:p>
                  </a:txBody>
                  <a:tcPr marL="9525" marR="9525" marT="9525" marB="0" anchor="b"/>
                </a:tc>
                <a:tc>
                  <a:txBody>
                    <a:bodyPr/>
                    <a:lstStyle/>
                    <a:p>
                      <a:pPr algn="r" fontAlgn="b"/>
                      <a:r>
                        <a:rPr lang="fr-FR" sz="175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4225786466"/>
                  </a:ext>
                </a:extLst>
              </a:tr>
              <a:tr h="85667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750" kern="1200" dirty="0">
                          <a:solidFill>
                            <a:schemeClr val="dk1"/>
                          </a:solidFill>
                          <a:effectLst/>
                          <a:latin typeface="+mn-lt"/>
                          <a:ea typeface="+mn-ea"/>
                          <a:cs typeface="+mn-cs"/>
                        </a:rPr>
                        <a:t>Nous sommes incertains quant aux livraisons de quantités suffisantes et à temps. Jusqu'ici, nous avons manqué de précipitant que pendant un ou deux jours au maximum</a:t>
                      </a:r>
                      <a:endParaRPr lang="de-CH" sz="1750" kern="1200" dirty="0">
                        <a:solidFill>
                          <a:schemeClr val="dk1"/>
                        </a:solidFill>
                        <a:effectLst/>
                        <a:latin typeface="+mn-lt"/>
                        <a:ea typeface="+mn-ea"/>
                        <a:cs typeface="+mn-cs"/>
                      </a:endParaRPr>
                    </a:p>
                    <a:p>
                      <a:pPr algn="l" rtl="0" fontAlgn="b"/>
                      <a:endParaRPr lang="fr-FR" sz="17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175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483500874"/>
                  </a:ext>
                </a:extLst>
              </a:tr>
              <a:tr h="38161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750" b="0" i="0" u="none" strike="noStrike" dirty="0">
                          <a:solidFill>
                            <a:srgbClr val="000000"/>
                          </a:solidFill>
                          <a:effectLst/>
                          <a:latin typeface="Calibri" panose="020F0502020204030204" pitchFamily="34" charset="0"/>
                        </a:rPr>
                        <a:t>L’un de mes deux fournisseurs de FeCl3 ne peut plus livrer</a:t>
                      </a:r>
                    </a:p>
                  </a:txBody>
                  <a:tcPr marL="9525" marR="9525" marT="9525" marB="0" anchor="b"/>
                </a:tc>
                <a:tc>
                  <a:txBody>
                    <a:bodyPr/>
                    <a:lstStyle/>
                    <a:p>
                      <a:pPr algn="r" fontAlgn="b"/>
                      <a:r>
                        <a:rPr lang="fr-FR" sz="175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770841530"/>
                  </a:ext>
                </a:extLst>
              </a:tr>
            </a:tbl>
          </a:graphicData>
        </a:graphic>
      </p:graphicFrame>
    </p:spTree>
    <p:extLst>
      <p:ext uri="{BB962C8B-B14F-4D97-AF65-F5344CB8AC3E}">
        <p14:creationId xmlns:p14="http://schemas.microsoft.com/office/powerpoint/2010/main" val="338501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a:t>Perspectives </a:t>
            </a:r>
          </a:p>
        </p:txBody>
      </p:sp>
      <p:sp>
        <p:nvSpPr>
          <p:cNvPr id="3" name="Content Placeholder 2"/>
          <p:cNvSpPr>
            <a:spLocks noGrp="1"/>
          </p:cNvSpPr>
          <p:nvPr>
            <p:ph idx="1"/>
            <p:custDataLst>
              <p:tags r:id="rId2"/>
            </p:custDataLst>
          </p:nvPr>
        </p:nvSpPr>
        <p:spPr/>
        <p:txBody>
          <a:bodyPr/>
          <a:lstStyle/>
          <a:p>
            <a:r>
              <a:rPr lang="fr-FR" dirty="0"/>
              <a:t>Le VSA observe la situation et la fiche d’information « Disponibilité des précipitants pour les STEP en Suisse » est actualisée en permanence</a:t>
            </a:r>
          </a:p>
          <a:p>
            <a:r>
              <a:rPr lang="fr-FR" dirty="0"/>
              <a:t>Nos recommandations aux exploitants de STEP :</a:t>
            </a:r>
          </a:p>
          <a:p>
            <a:pPr lvl="1"/>
            <a:r>
              <a:rPr lang="fr-FR" dirty="0"/>
              <a:t>S’adresser à plusieurs fournisseurs</a:t>
            </a:r>
          </a:p>
          <a:p>
            <a:pPr lvl="1"/>
            <a:r>
              <a:rPr lang="fr-FR" dirty="0"/>
              <a:t>Utiliser des produits éprouvés</a:t>
            </a:r>
          </a:p>
          <a:p>
            <a:pPr lvl="1"/>
            <a:r>
              <a:rPr lang="fr-FR" dirty="0"/>
              <a:t>Exploiter momentanément au maximum les valeurs limites, c’est-à-dire s’approcher des valeurs limites</a:t>
            </a:r>
          </a:p>
          <a:p>
            <a:pPr lvl="1"/>
            <a:r>
              <a:rPr lang="fr-FR" dirty="0"/>
              <a:t>Bien planifier l’utilisation des produits chimiques et commander précocement</a:t>
            </a:r>
          </a:p>
          <a:p>
            <a:pPr lvl="1"/>
            <a:r>
              <a:rPr lang="fr-FR" dirty="0"/>
              <a:t>En cas d’aggravation de la situation, le signaler à </a:t>
            </a:r>
            <a:r>
              <a:rPr lang="fr-FR" dirty="0">
                <a:hlinkClick r:id="rId6"/>
              </a:rPr>
              <a:t>aline.brander@vsa.ch</a:t>
            </a:r>
          </a:p>
          <a:p>
            <a:endParaRPr lang="de-CH" dirty="0"/>
          </a:p>
          <a:p>
            <a:r>
              <a:rPr lang="fr-FR" dirty="0"/>
              <a:t>L’OFEV élabore avec les cantons un plan de mesures en cas d’insuffisance de précipitants ou de floculant pour les STEP.</a:t>
            </a:r>
          </a:p>
        </p:txBody>
      </p:sp>
      <p:sp>
        <p:nvSpPr>
          <p:cNvPr id="4" name="Footer Placeholder 3"/>
          <p:cNvSpPr>
            <a:spLocks noGrp="1"/>
          </p:cNvSpPr>
          <p:nvPr>
            <p:ph type="ftr" sz="quarter" idx="11"/>
            <p:custDataLst>
              <p:tags r:id="rId3"/>
            </p:custDataLst>
          </p:nvPr>
        </p:nvSpPr>
        <p:spPr/>
        <p:txBody>
          <a:bodyPr/>
          <a:lstStyle/>
          <a:p>
            <a:r>
              <a:rPr lang="fr-FR"/>
              <a:t>Résultats de l’enquête sur la disponibilité des produits chimiques dans les STEP, état décembre 2022</a:t>
            </a:r>
          </a:p>
        </p:txBody>
      </p:sp>
      <p:sp>
        <p:nvSpPr>
          <p:cNvPr id="5" name="Slide Number Placeholder 4"/>
          <p:cNvSpPr>
            <a:spLocks noGrp="1"/>
          </p:cNvSpPr>
          <p:nvPr>
            <p:ph type="sldNum" sz="quarter" idx="12"/>
            <p:custDataLst>
              <p:tags r:id="rId4"/>
            </p:custDataLst>
          </p:nvPr>
        </p:nvSpPr>
        <p:spPr/>
        <p:txBody>
          <a:bodyPr/>
          <a:lstStyle/>
          <a:p>
            <a:fld id="{442AD375-037F-43D0-B059-5172DA06796A}" type="slidenum">
              <a:rPr lang="de-CH" smtClean="0"/>
              <a:pPr/>
              <a:t>14</a:t>
            </a:fld>
            <a:endParaRPr lang="de-CH"/>
          </a:p>
        </p:txBody>
      </p:sp>
    </p:spTree>
    <p:extLst>
      <p:ext uri="{BB962C8B-B14F-4D97-AF65-F5344CB8AC3E}">
        <p14:creationId xmlns:p14="http://schemas.microsoft.com/office/powerpoint/2010/main" val="1308035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0" y="0"/>
            <a:ext cx="12192000" cy="8122378"/>
          </a:xfrm>
        </p:spPr>
      </p:pic>
      <p:sp>
        <p:nvSpPr>
          <p:cNvPr id="4" name="Footer Placeholder 3"/>
          <p:cNvSpPr>
            <a:spLocks noGrp="1"/>
          </p:cNvSpPr>
          <p:nvPr>
            <p:ph type="ftr" sz="quarter" idx="11"/>
            <p:custDataLst>
              <p:tags r:id="rId2"/>
            </p:custDataLst>
          </p:nvPr>
        </p:nvSpPr>
        <p:spPr/>
        <p:txBody>
          <a:bodyPr/>
          <a:lstStyle/>
          <a:p>
            <a:r>
              <a:rPr lang="fr-FR"/>
              <a:t>Résultats de l’enquête sur la disponibilité des produits chimiques dans les STEP, état décembre 2022</a:t>
            </a:r>
          </a:p>
        </p:txBody>
      </p:sp>
      <p:sp>
        <p:nvSpPr>
          <p:cNvPr id="5" name="Slide Number Placeholder 4"/>
          <p:cNvSpPr>
            <a:spLocks noGrp="1"/>
          </p:cNvSpPr>
          <p:nvPr>
            <p:ph type="sldNum" sz="quarter" idx="12"/>
            <p:custDataLst>
              <p:tags r:id="rId3"/>
            </p:custDataLst>
          </p:nvPr>
        </p:nvSpPr>
        <p:spPr/>
        <p:txBody>
          <a:bodyPr/>
          <a:lstStyle/>
          <a:p>
            <a:fld id="{442AD375-037F-43D0-B059-5172DA06796A}" type="slidenum">
              <a:rPr lang="de-CH" smtClean="0"/>
              <a:pPr/>
              <a:t>15</a:t>
            </a:fld>
            <a:endParaRPr lang="de-CH"/>
          </a:p>
        </p:txBody>
      </p:sp>
      <p:sp>
        <p:nvSpPr>
          <p:cNvPr id="7" name="Textplatzhalter 4">
            <a:extLst>
              <a:ext uri="{FF2B5EF4-FFF2-40B4-BE49-F238E27FC236}">
                <a16:creationId xmlns:a16="http://schemas.microsoft.com/office/drawing/2014/main" id="{02000F03-BD9B-484D-8AA9-1477B67DFD7D}"/>
              </a:ext>
            </a:extLst>
          </p:cNvPr>
          <p:cNvSpPr txBox="1">
            <a:spLocks/>
          </p:cNvSpPr>
          <p:nvPr>
            <p:custDataLst>
              <p:tags r:id="rId4"/>
            </p:custDataLst>
          </p:nvPr>
        </p:nvSpPr>
        <p:spPr>
          <a:xfrm>
            <a:off x="1" y="779979"/>
            <a:ext cx="4439816" cy="920829"/>
          </a:xfrm>
          <a:prstGeom prst="rect">
            <a:avLst/>
          </a:prstGeom>
          <a:solidFill>
            <a:schemeClr val="bg1">
              <a:lumMod val="95000"/>
              <a:alpha val="87000"/>
            </a:schemeClr>
          </a:solidFill>
        </p:spPr>
        <p:txBody>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2pPr>
            <a:lvl3pPr marL="3556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3pPr>
            <a:lvl4pPr marL="539750" indent="-18415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4pPr>
            <a:lvl5pPr marL="719138" indent="-179388"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i="1" dirty="0">
                <a:solidFill>
                  <a:schemeClr val="tx2"/>
                </a:solidFill>
              </a:rPr>
              <a:t>Nous vous remercions de votre collaboration !</a:t>
            </a:r>
          </a:p>
        </p:txBody>
      </p:sp>
    </p:spTree>
    <p:extLst>
      <p:ext uri="{BB962C8B-B14F-4D97-AF65-F5344CB8AC3E}">
        <p14:creationId xmlns:p14="http://schemas.microsoft.com/office/powerpoint/2010/main" val="62444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a:t>Résumé</a:t>
            </a:r>
          </a:p>
        </p:txBody>
      </p:sp>
      <p:sp>
        <p:nvSpPr>
          <p:cNvPr id="3" name="Content Placeholder 2"/>
          <p:cNvSpPr>
            <a:spLocks noGrp="1"/>
          </p:cNvSpPr>
          <p:nvPr>
            <p:ph idx="1"/>
            <p:custDataLst>
              <p:tags r:id="rId2"/>
            </p:custDataLst>
          </p:nvPr>
        </p:nvSpPr>
        <p:spPr/>
        <p:txBody>
          <a:bodyPr/>
          <a:lstStyle/>
          <a:p>
            <a:pPr marL="0" lvl="1" indent="0">
              <a:buNone/>
            </a:pPr>
            <a:r>
              <a:rPr lang="fr-FR" sz="2200" dirty="0"/>
              <a:t>Généralités</a:t>
            </a:r>
          </a:p>
          <a:p>
            <a:pPr lvl="1"/>
            <a:r>
              <a:rPr lang="fr-FR" sz="2200" dirty="0"/>
              <a:t>Sur mandat de l’OFEV, le VSA a lancé une enquête nationale sur la disponibilité des produits chimiques dans les STEP qui a été diffusée par les cantons</a:t>
            </a:r>
          </a:p>
          <a:p>
            <a:pPr lvl="1"/>
            <a:r>
              <a:rPr lang="fr-FR" sz="2200" dirty="0"/>
              <a:t>389 STEP ont participé à l’enquête jusqu’en décembre 2022</a:t>
            </a:r>
          </a:p>
          <a:p>
            <a:pPr lvl="1"/>
            <a:r>
              <a:rPr lang="fr-FR" sz="2200" dirty="0"/>
              <a:t>Toutes les tailles de STEP et régions de Suisse sont représentées</a:t>
            </a:r>
          </a:p>
          <a:p>
            <a:pPr marL="0" lvl="1" indent="0">
              <a:spcBef>
                <a:spcPts val="1200"/>
              </a:spcBef>
              <a:buNone/>
            </a:pPr>
            <a:r>
              <a:rPr lang="fr-FR" sz="2200" dirty="0"/>
              <a:t>Précipitants</a:t>
            </a:r>
          </a:p>
          <a:p>
            <a:pPr lvl="1"/>
            <a:r>
              <a:rPr lang="fr-FR" sz="2200" dirty="0"/>
              <a:t>Les précipitants sont rares, parfois arrêts de livraison à court terme, situation sous contrôle</a:t>
            </a:r>
          </a:p>
          <a:p>
            <a:pPr lvl="1"/>
            <a:r>
              <a:rPr lang="fr-FR" sz="2200" dirty="0"/>
              <a:t>La plupart des STEP ayant répondu ont des stocks suffisants de précipitants. 17 STEP ont moins de 2 semaines de stock dont de nombreuses grosses installations.</a:t>
            </a:r>
          </a:p>
          <a:p>
            <a:pPr lvl="1"/>
            <a:r>
              <a:rPr lang="fr-FR" sz="2200" dirty="0"/>
              <a:t>97% des STEP avec élimination du phosphore qui ont répondu peuvent bien précipiter ce phosphore – soit comme avant, soit avec un produit de remplacement. 7 STEP ne précipitent que partiellement.</a:t>
            </a:r>
          </a:p>
          <a:p>
            <a:pPr lvl="1"/>
            <a:r>
              <a:rPr lang="fr-FR" sz="2200" dirty="0"/>
              <a:t>Env. un quart des STEP ayant répondu ne savent pas si elles recevront suffisamment de précipitants ; les exploitants des autres STEP sont confiants.</a:t>
            </a:r>
          </a:p>
        </p:txBody>
      </p:sp>
      <p:sp>
        <p:nvSpPr>
          <p:cNvPr id="4" name="Footer Placeholder 3"/>
          <p:cNvSpPr>
            <a:spLocks noGrp="1"/>
          </p:cNvSpPr>
          <p:nvPr>
            <p:ph type="ftr" sz="quarter" idx="11"/>
            <p:custDataLst>
              <p:tags r:id="rId3"/>
            </p:custDataLst>
          </p:nvPr>
        </p:nvSpPr>
        <p:spPr/>
        <p:txBody>
          <a:bodyPr/>
          <a:lstStyle/>
          <a:p>
            <a:r>
              <a:rPr lang="fr-FR"/>
              <a:t>Résultats de l’enquête sur la disponibilité des produits chimiques dans les STEP, état décembre 2022</a:t>
            </a:r>
          </a:p>
        </p:txBody>
      </p:sp>
      <p:sp>
        <p:nvSpPr>
          <p:cNvPr id="5" name="Slide Number Placeholder 4"/>
          <p:cNvSpPr>
            <a:spLocks noGrp="1"/>
          </p:cNvSpPr>
          <p:nvPr>
            <p:ph type="sldNum" sz="quarter" idx="12"/>
            <p:custDataLst>
              <p:tags r:id="rId4"/>
            </p:custDataLst>
          </p:nvPr>
        </p:nvSpPr>
        <p:spPr/>
        <p:txBody>
          <a:bodyPr/>
          <a:lstStyle/>
          <a:p>
            <a:fld id="{442AD375-037F-43D0-B059-5172DA06796A}" type="slidenum">
              <a:rPr lang="de-CH" smtClean="0"/>
              <a:pPr/>
              <a:t>2</a:t>
            </a:fld>
            <a:endParaRPr lang="de-CH"/>
          </a:p>
        </p:txBody>
      </p:sp>
    </p:spTree>
    <p:extLst>
      <p:ext uri="{BB962C8B-B14F-4D97-AF65-F5344CB8AC3E}">
        <p14:creationId xmlns:p14="http://schemas.microsoft.com/office/powerpoint/2010/main" val="360761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a:t>Résumé</a:t>
            </a:r>
          </a:p>
        </p:txBody>
      </p:sp>
      <p:sp>
        <p:nvSpPr>
          <p:cNvPr id="3" name="Content Placeholder 2"/>
          <p:cNvSpPr>
            <a:spLocks noGrp="1"/>
          </p:cNvSpPr>
          <p:nvPr>
            <p:ph idx="1"/>
            <p:custDataLst>
              <p:tags r:id="rId2"/>
            </p:custDataLst>
          </p:nvPr>
        </p:nvSpPr>
        <p:spPr/>
        <p:txBody>
          <a:bodyPr/>
          <a:lstStyle/>
          <a:p>
            <a:pPr marL="0" lvl="1" indent="0">
              <a:buNone/>
            </a:pPr>
            <a:r>
              <a:rPr lang="fr-FR" sz="2200" dirty="0"/>
              <a:t>F</a:t>
            </a:r>
            <a:r>
              <a:rPr lang="fr-FR" sz="2200"/>
              <a:t>loculant </a:t>
            </a:r>
            <a:endParaRPr lang="fr-FR" sz="2200" dirty="0"/>
          </a:p>
          <a:p>
            <a:pPr lvl="1"/>
            <a:r>
              <a:rPr lang="fr-FR" sz="2200" dirty="0"/>
              <a:t>La plupart des STEP ont des stocks suffisants de floculant. 9 STEP ont une capacité de stockage inférieure à 2 semaines.</a:t>
            </a:r>
          </a:p>
          <a:p>
            <a:pPr lvl="1"/>
            <a:r>
              <a:rPr lang="fr-FR" sz="2200" dirty="0"/>
              <a:t>Près de la moitié des STEP ayant répondu n’ont pas de problème de livraison de floculant, plus d’un tiers ont des délais de livraison plus longs.</a:t>
            </a:r>
          </a:p>
          <a:p>
            <a:pPr lvl="1"/>
            <a:r>
              <a:rPr lang="fr-FR" sz="2200" dirty="0"/>
              <a:t>Plus des trois quarts de toutes les STEP ayant répondu estiment qu’elles recevront probablement suffisamment de floculant ; 13 STEP indiquent que la situation est incertaine. </a:t>
            </a:r>
          </a:p>
          <a:p>
            <a:pPr marL="0" lvl="1" indent="0">
              <a:spcBef>
                <a:spcPts val="1200"/>
              </a:spcBef>
              <a:buNone/>
            </a:pPr>
            <a:r>
              <a:rPr lang="fr-FR" sz="2200" dirty="0"/>
              <a:t>Autres produits chimiques et remarques générales :</a:t>
            </a:r>
          </a:p>
          <a:p>
            <a:pPr lvl="1"/>
            <a:r>
              <a:rPr lang="fr-FR" sz="2200" dirty="0"/>
              <a:t>À part les précipitants et les floculant, tous les autres produits chimiques utilisés semblent disponibles.</a:t>
            </a:r>
          </a:p>
          <a:p>
            <a:pPr lvl="1"/>
            <a:r>
              <a:rPr lang="fr-FR" sz="2200" dirty="0"/>
              <a:t>Il n’y a actuellement aucun problème pour de nombreuses STEP. Toutefois, il est momentanément important de bien planifier et de commander les produits chimiques précocement. Les prix ont fortement augmenté. Une communication claire des autorités est souhaitée.</a:t>
            </a:r>
          </a:p>
          <a:p>
            <a:pPr marL="0" lvl="1" indent="0">
              <a:buNone/>
            </a:pPr>
            <a:endParaRPr lang="de-CH" sz="2200" dirty="0"/>
          </a:p>
        </p:txBody>
      </p:sp>
      <p:sp>
        <p:nvSpPr>
          <p:cNvPr id="4" name="Footer Placeholder 3"/>
          <p:cNvSpPr>
            <a:spLocks noGrp="1"/>
          </p:cNvSpPr>
          <p:nvPr>
            <p:ph type="ftr" sz="quarter" idx="11"/>
            <p:custDataLst>
              <p:tags r:id="rId3"/>
            </p:custDataLst>
          </p:nvPr>
        </p:nvSpPr>
        <p:spPr/>
        <p:txBody>
          <a:bodyPr/>
          <a:lstStyle/>
          <a:p>
            <a:r>
              <a:rPr lang="fr-FR" dirty="0"/>
              <a:t>Résultats de l’enquête sur la disponibilité des produits chimiques dans les STEP, état décembre 2022</a:t>
            </a:r>
          </a:p>
        </p:txBody>
      </p:sp>
      <p:sp>
        <p:nvSpPr>
          <p:cNvPr id="5" name="Slide Number Placeholder 4"/>
          <p:cNvSpPr>
            <a:spLocks noGrp="1"/>
          </p:cNvSpPr>
          <p:nvPr>
            <p:ph type="sldNum" sz="quarter" idx="12"/>
            <p:custDataLst>
              <p:tags r:id="rId4"/>
            </p:custDataLst>
          </p:nvPr>
        </p:nvSpPr>
        <p:spPr/>
        <p:txBody>
          <a:bodyPr/>
          <a:lstStyle/>
          <a:p>
            <a:fld id="{442AD375-037F-43D0-B059-5172DA06796A}" type="slidenum">
              <a:rPr lang="de-CH" smtClean="0"/>
              <a:pPr/>
              <a:t>3</a:t>
            </a:fld>
            <a:endParaRPr lang="de-CH"/>
          </a:p>
        </p:txBody>
      </p:sp>
    </p:spTree>
    <p:extLst>
      <p:ext uri="{BB962C8B-B14F-4D97-AF65-F5344CB8AC3E}">
        <p14:creationId xmlns:p14="http://schemas.microsoft.com/office/powerpoint/2010/main" val="28866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a:t>389 STEP ont répondu à l’enquête dont des STEP de toutes tailles et régions de Suisse</a:t>
            </a:r>
          </a:p>
        </p:txBody>
      </p:sp>
      <p:sp>
        <p:nvSpPr>
          <p:cNvPr id="3" name="Content Placeholder 2"/>
          <p:cNvSpPr>
            <a:spLocks noGrp="1"/>
          </p:cNvSpPr>
          <p:nvPr>
            <p:ph idx="1"/>
            <p:custDataLst>
              <p:tags r:id="rId2"/>
            </p:custDataLst>
          </p:nvPr>
        </p:nvSpPr>
        <p:spPr>
          <a:xfrm>
            <a:off x="653474" y="1504811"/>
            <a:ext cx="11131158" cy="4672153"/>
          </a:xfrm>
        </p:spPr>
        <p:txBody>
          <a:bodyPr/>
          <a:lstStyle/>
          <a:p>
            <a:pPr lvl="1"/>
            <a:r>
              <a:rPr lang="fr-FR" dirty="0"/>
              <a:t>Le VSA a envoyé l’enquête sur la disponibilité des produits chimiques à toutes les STEP en décembre par l’intermédiaire de l’OFEV et des cantons</a:t>
            </a:r>
          </a:p>
          <a:p>
            <a:pPr lvl="1"/>
            <a:r>
              <a:rPr lang="fr-FR" dirty="0"/>
              <a:t>389 STEP de Suisse alémanique, de Suisse romande et du Tessin ont participé sur un total de 730 STEP </a:t>
            </a:r>
          </a:p>
          <a:p>
            <a:pPr lvl="1"/>
            <a:r>
              <a:rPr lang="fr-FR" dirty="0"/>
              <a:t>L’objectif de l’enquête est d’obtenir un aperçu centré sur les précipitants et les floculant</a:t>
            </a:r>
          </a:p>
        </p:txBody>
      </p:sp>
      <p:sp>
        <p:nvSpPr>
          <p:cNvPr id="4" name="Footer Placeholder 3"/>
          <p:cNvSpPr>
            <a:spLocks noGrp="1"/>
          </p:cNvSpPr>
          <p:nvPr>
            <p:ph type="ftr" sz="quarter" idx="11"/>
            <p:custDataLst>
              <p:tags r:id="rId3"/>
            </p:custDataLst>
          </p:nvPr>
        </p:nvSpPr>
        <p:spPr/>
        <p:txBody>
          <a:bodyPr/>
          <a:lstStyle/>
          <a:p>
            <a:r>
              <a:rPr lang="fr-FR"/>
              <a:t>Résultats de l’enquête sur la disponibilité des produits chimiques dans les STEP, état décembre 2022</a:t>
            </a:r>
          </a:p>
        </p:txBody>
      </p:sp>
      <p:sp>
        <p:nvSpPr>
          <p:cNvPr id="5" name="Slide Number Placeholder 4"/>
          <p:cNvSpPr>
            <a:spLocks noGrp="1"/>
          </p:cNvSpPr>
          <p:nvPr>
            <p:ph type="sldNum" sz="quarter" idx="12"/>
            <p:custDataLst>
              <p:tags r:id="rId4"/>
            </p:custDataLst>
          </p:nvPr>
        </p:nvSpPr>
        <p:spPr/>
        <p:txBody>
          <a:bodyPr/>
          <a:lstStyle/>
          <a:p>
            <a:fld id="{442AD375-037F-43D0-B059-5172DA06796A}" type="slidenum">
              <a:rPr lang="de-CH" smtClean="0"/>
              <a:pPr/>
              <a:t>4</a:t>
            </a:fld>
            <a:endParaRPr lang="de-CH"/>
          </a:p>
        </p:txBody>
      </p:sp>
      <p:grpSp>
        <p:nvGrpSpPr>
          <p:cNvPr id="20" name="Group 19"/>
          <p:cNvGrpSpPr/>
          <p:nvPr>
            <p:custDataLst>
              <p:tags r:id="rId5"/>
            </p:custDataLst>
          </p:nvPr>
        </p:nvGrpSpPr>
        <p:grpSpPr>
          <a:xfrm>
            <a:off x="551384" y="3763144"/>
            <a:ext cx="11088466" cy="3078299"/>
            <a:chOff x="551384" y="3763144"/>
            <a:chExt cx="11088466" cy="3078299"/>
          </a:xfrm>
        </p:grpSpPr>
        <p:pic>
          <p:nvPicPr>
            <p:cNvPr id="6" name="Picture 5"/>
            <p:cNvPicPr>
              <a:picLocks noChangeAspect="1"/>
            </p:cNvPicPr>
            <p:nvPr/>
          </p:nvPicPr>
          <p:blipFill rotWithShape="1">
            <a:blip r:embed="rId12"/>
            <a:srcRect t="26861"/>
            <a:stretch/>
          </p:blipFill>
          <p:spPr>
            <a:xfrm>
              <a:off x="551384" y="3789040"/>
              <a:ext cx="10987142" cy="3052403"/>
            </a:xfrm>
            <a:prstGeom prst="rect">
              <a:avLst/>
            </a:prstGeom>
          </p:spPr>
        </p:pic>
        <p:grpSp>
          <p:nvGrpSpPr>
            <p:cNvPr id="16" name="Group 15"/>
            <p:cNvGrpSpPr/>
            <p:nvPr/>
          </p:nvGrpSpPr>
          <p:grpSpPr>
            <a:xfrm>
              <a:off x="1098475" y="4077072"/>
              <a:ext cx="300772" cy="2453439"/>
              <a:chOff x="1098475" y="4077072"/>
              <a:chExt cx="300772" cy="2453439"/>
            </a:xfrm>
          </p:grpSpPr>
          <p:sp>
            <p:nvSpPr>
              <p:cNvPr id="11" name="Oval 10"/>
              <p:cNvSpPr/>
              <p:nvPr/>
            </p:nvSpPr>
            <p:spPr>
              <a:xfrm>
                <a:off x="1111215" y="4077072"/>
                <a:ext cx="288032" cy="2880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Oval 11"/>
              <p:cNvSpPr/>
              <p:nvPr/>
            </p:nvSpPr>
            <p:spPr>
              <a:xfrm>
                <a:off x="1103114" y="4616306"/>
                <a:ext cx="288032" cy="28803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Oval 12"/>
              <p:cNvSpPr/>
              <p:nvPr/>
            </p:nvSpPr>
            <p:spPr>
              <a:xfrm>
                <a:off x="1101650" y="5159409"/>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Oval 13"/>
              <p:cNvSpPr/>
              <p:nvPr/>
            </p:nvSpPr>
            <p:spPr>
              <a:xfrm>
                <a:off x="1109187" y="5720639"/>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Oval 14"/>
              <p:cNvSpPr/>
              <p:nvPr/>
            </p:nvSpPr>
            <p:spPr>
              <a:xfrm>
                <a:off x="1098475" y="6242479"/>
                <a:ext cx="288032" cy="28803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pic>
          <p:nvPicPr>
            <p:cNvPr id="19" name="Picture 18"/>
            <p:cNvPicPr>
              <a:picLocks noChangeAspect="1"/>
            </p:cNvPicPr>
            <p:nvPr/>
          </p:nvPicPr>
          <p:blipFill>
            <a:blip r:embed="rId13"/>
            <a:stretch>
              <a:fillRect/>
            </a:stretch>
          </p:blipFill>
          <p:spPr>
            <a:xfrm>
              <a:off x="8067476" y="3763144"/>
              <a:ext cx="3572374" cy="3029373"/>
            </a:xfrm>
            <a:prstGeom prst="rect">
              <a:avLst/>
            </a:prstGeom>
          </p:spPr>
        </p:pic>
      </p:grpSp>
      <p:sp>
        <p:nvSpPr>
          <p:cNvPr id="17" name="TextBox 16"/>
          <p:cNvSpPr txBox="1"/>
          <p:nvPr>
            <p:custDataLst>
              <p:tags r:id="rId6"/>
            </p:custDataLst>
          </p:nvPr>
        </p:nvSpPr>
        <p:spPr>
          <a:xfrm>
            <a:off x="2552994" y="4057327"/>
            <a:ext cx="453012" cy="307777"/>
          </a:xfrm>
          <a:prstGeom prst="rect">
            <a:avLst/>
          </a:prstGeom>
          <a:solidFill>
            <a:schemeClr val="bg1"/>
          </a:solidFill>
        </p:spPr>
        <p:txBody>
          <a:bodyPr wrap="square" lIns="0" tIns="0" rIns="0" bIns="0" rtlCol="0">
            <a:spAutoFit/>
          </a:bodyPr>
          <a:lstStyle/>
          <a:p>
            <a:r>
              <a:rPr lang="fr-FR" sz="2000">
                <a:solidFill>
                  <a:schemeClr val="tx1">
                    <a:lumMod val="65000"/>
                    <a:lumOff val="35000"/>
                  </a:schemeClr>
                </a:solidFill>
              </a:rPr>
              <a:t>EH</a:t>
            </a:r>
          </a:p>
        </p:txBody>
      </p:sp>
      <p:sp>
        <p:nvSpPr>
          <p:cNvPr id="18" name="TextBox 17"/>
          <p:cNvSpPr txBox="1"/>
          <p:nvPr>
            <p:custDataLst>
              <p:tags r:id="rId7"/>
            </p:custDataLst>
          </p:nvPr>
        </p:nvSpPr>
        <p:spPr>
          <a:xfrm>
            <a:off x="3169072" y="4602911"/>
            <a:ext cx="453012" cy="307777"/>
          </a:xfrm>
          <a:prstGeom prst="rect">
            <a:avLst/>
          </a:prstGeom>
          <a:solidFill>
            <a:schemeClr val="bg1"/>
          </a:solidFill>
        </p:spPr>
        <p:txBody>
          <a:bodyPr wrap="square" lIns="0" tIns="0" rIns="0" bIns="0" rtlCol="0">
            <a:spAutoFit/>
          </a:bodyPr>
          <a:lstStyle/>
          <a:p>
            <a:r>
              <a:rPr lang="fr-FR" sz="2000">
                <a:solidFill>
                  <a:schemeClr val="tx1">
                    <a:lumMod val="65000"/>
                    <a:lumOff val="35000"/>
                  </a:schemeClr>
                </a:solidFill>
              </a:rPr>
              <a:t>EH</a:t>
            </a:r>
          </a:p>
        </p:txBody>
      </p:sp>
      <p:sp>
        <p:nvSpPr>
          <p:cNvPr id="21" name="TextBox 20"/>
          <p:cNvSpPr txBox="1"/>
          <p:nvPr>
            <p:custDataLst>
              <p:tags r:id="rId8"/>
            </p:custDataLst>
          </p:nvPr>
        </p:nvSpPr>
        <p:spPr>
          <a:xfrm>
            <a:off x="3071664" y="5162041"/>
            <a:ext cx="453012" cy="307777"/>
          </a:xfrm>
          <a:prstGeom prst="rect">
            <a:avLst/>
          </a:prstGeom>
          <a:solidFill>
            <a:schemeClr val="bg1"/>
          </a:solidFill>
        </p:spPr>
        <p:txBody>
          <a:bodyPr wrap="square" lIns="0" tIns="0" rIns="0" bIns="0" rtlCol="0">
            <a:spAutoFit/>
          </a:bodyPr>
          <a:lstStyle/>
          <a:p>
            <a:r>
              <a:rPr lang="fr-FR" sz="2000">
                <a:solidFill>
                  <a:schemeClr val="tx1">
                    <a:lumMod val="65000"/>
                    <a:lumOff val="35000"/>
                  </a:schemeClr>
                </a:solidFill>
              </a:rPr>
              <a:t>EH</a:t>
            </a:r>
          </a:p>
        </p:txBody>
      </p:sp>
      <p:sp>
        <p:nvSpPr>
          <p:cNvPr id="22" name="TextBox 21"/>
          <p:cNvSpPr txBox="1"/>
          <p:nvPr>
            <p:custDataLst>
              <p:tags r:id="rId9"/>
            </p:custDataLst>
          </p:nvPr>
        </p:nvSpPr>
        <p:spPr>
          <a:xfrm>
            <a:off x="2957648" y="5688194"/>
            <a:ext cx="453012" cy="307777"/>
          </a:xfrm>
          <a:prstGeom prst="rect">
            <a:avLst/>
          </a:prstGeom>
          <a:solidFill>
            <a:schemeClr val="bg1"/>
          </a:solidFill>
        </p:spPr>
        <p:txBody>
          <a:bodyPr wrap="square" lIns="0" tIns="0" rIns="0" bIns="0" rtlCol="0">
            <a:spAutoFit/>
          </a:bodyPr>
          <a:lstStyle/>
          <a:p>
            <a:r>
              <a:rPr lang="fr-FR" sz="2000">
                <a:solidFill>
                  <a:schemeClr val="tx1">
                    <a:lumMod val="65000"/>
                    <a:lumOff val="35000"/>
                  </a:schemeClr>
                </a:solidFill>
              </a:rPr>
              <a:t>EH</a:t>
            </a:r>
          </a:p>
        </p:txBody>
      </p:sp>
      <p:sp>
        <p:nvSpPr>
          <p:cNvPr id="23" name="TextBox 22"/>
          <p:cNvSpPr txBox="1"/>
          <p:nvPr>
            <p:custDataLst>
              <p:tags r:id="rId10"/>
            </p:custDataLst>
          </p:nvPr>
        </p:nvSpPr>
        <p:spPr>
          <a:xfrm>
            <a:off x="2335504" y="6228271"/>
            <a:ext cx="453012" cy="307777"/>
          </a:xfrm>
          <a:prstGeom prst="rect">
            <a:avLst/>
          </a:prstGeom>
          <a:solidFill>
            <a:schemeClr val="bg1"/>
          </a:solidFill>
        </p:spPr>
        <p:txBody>
          <a:bodyPr wrap="square" lIns="0" tIns="0" rIns="0" bIns="0" rtlCol="0">
            <a:spAutoFit/>
          </a:bodyPr>
          <a:lstStyle/>
          <a:p>
            <a:r>
              <a:rPr lang="fr-FR" sz="2000">
                <a:solidFill>
                  <a:schemeClr val="tx1">
                    <a:lumMod val="65000"/>
                    <a:lumOff val="35000"/>
                  </a:schemeClr>
                </a:solidFill>
              </a:rPr>
              <a:t>EH</a:t>
            </a:r>
          </a:p>
        </p:txBody>
      </p:sp>
    </p:spTree>
    <p:extLst>
      <p:ext uri="{BB962C8B-B14F-4D97-AF65-F5344CB8AC3E}">
        <p14:creationId xmlns:p14="http://schemas.microsoft.com/office/powerpoint/2010/main" val="948051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37009" y="986222"/>
            <a:ext cx="9203407" cy="812801"/>
          </a:xfrm>
        </p:spPr>
        <p:txBody>
          <a:bodyPr/>
          <a:lstStyle/>
          <a:p>
            <a:r>
              <a:rPr lang="fr-FR" sz="2600" dirty="0"/>
              <a:t>Plus d’un tiers des STEP ayant répondu a pour plus de 2 mois de précipitants en stock. Près de 50 % ont des stocks pour 2 semaines à 2 mois, ce qui est suffisant. 17 STEP ont moins de 2 semaines de stock dont de nombreuses grosses installations.</a:t>
            </a:r>
            <a:endParaRPr lang="de-CH" sz="2600" dirty="0"/>
          </a:p>
        </p:txBody>
      </p:sp>
      <p:sp>
        <p:nvSpPr>
          <p:cNvPr id="4" name="Footer Placeholder 3"/>
          <p:cNvSpPr>
            <a:spLocks noGrp="1"/>
          </p:cNvSpPr>
          <p:nvPr>
            <p:ph type="ftr" sz="quarter" idx="11"/>
            <p:custDataLst>
              <p:tags r:id="rId2"/>
            </p:custDataLst>
          </p:nvPr>
        </p:nvSpPr>
        <p:spPr/>
        <p:txBody>
          <a:bodyPr/>
          <a:lstStyle/>
          <a:p>
            <a:r>
              <a:rPr lang="fr-FR" dirty="0"/>
              <a:t>Résultats de l’enquête sur la disponibilité des produits chimiques dans les STEP, état décembre 2022</a:t>
            </a:r>
          </a:p>
          <a:p>
            <a:endParaRPr lang="de-CH" dirty="0"/>
          </a:p>
        </p:txBody>
      </p:sp>
      <p:sp>
        <p:nvSpPr>
          <p:cNvPr id="5" name="Slide Number Placeholder 4"/>
          <p:cNvSpPr>
            <a:spLocks noGrp="1"/>
          </p:cNvSpPr>
          <p:nvPr>
            <p:ph type="sldNum" sz="quarter" idx="12"/>
            <p:custDataLst>
              <p:tags r:id="rId3"/>
            </p:custDataLst>
          </p:nvPr>
        </p:nvSpPr>
        <p:spPr/>
        <p:txBody>
          <a:bodyPr/>
          <a:lstStyle/>
          <a:p>
            <a:fld id="{442AD375-037F-43D0-B059-5172DA06796A}" type="slidenum">
              <a:rPr lang="de-CH" smtClean="0"/>
              <a:pPr/>
              <a:t>5</a:t>
            </a:fld>
            <a:endParaRPr lang="de-CH" dirty="0"/>
          </a:p>
        </p:txBody>
      </p:sp>
      <p:sp>
        <p:nvSpPr>
          <p:cNvPr id="10" name="Content Placeholder 2"/>
          <p:cNvSpPr txBox="1">
            <a:spLocks/>
          </p:cNvSpPr>
          <p:nvPr>
            <p:custDataLst>
              <p:tags r:id="rId4"/>
            </p:custDataLst>
          </p:nvPr>
        </p:nvSpPr>
        <p:spPr>
          <a:xfrm>
            <a:off x="652708" y="5268044"/>
            <a:ext cx="10885052" cy="130346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2pPr>
            <a:lvl3pPr marL="3556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3pPr>
            <a:lvl4pPr marL="539750" indent="-18415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4pPr>
            <a:lvl5pPr marL="719138" indent="-179388"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2000" dirty="0"/>
              <a:t>Remarques </a:t>
            </a:r>
            <a:r>
              <a:rPr lang="de-CH" sz="2000" dirty="0"/>
              <a:t>:</a:t>
            </a:r>
          </a:p>
          <a:p>
            <a:pPr lvl="1"/>
            <a:r>
              <a:rPr lang="fr-FR" sz="2000" dirty="0"/>
              <a:t>Parmi les STEP dont les stocks de précipitant suffisent pour moins de 2 semaines, 7 ont plus de 100’000 EH et 3 ont entre 50’000 et 100’000 EH</a:t>
            </a:r>
            <a:endParaRPr lang="de-CH" sz="2000" dirty="0"/>
          </a:p>
        </p:txBody>
      </p:sp>
      <p:grpSp>
        <p:nvGrpSpPr>
          <p:cNvPr id="11" name="Group 10"/>
          <p:cNvGrpSpPr/>
          <p:nvPr>
            <p:custDataLst>
              <p:tags r:id="rId5"/>
            </p:custDataLst>
          </p:nvPr>
        </p:nvGrpSpPr>
        <p:grpSpPr>
          <a:xfrm>
            <a:off x="652708" y="2114105"/>
            <a:ext cx="10885818" cy="3139071"/>
            <a:chOff x="652708" y="2114105"/>
            <a:chExt cx="10885818" cy="3139071"/>
          </a:xfrm>
        </p:grpSpPr>
        <p:grpSp>
          <p:nvGrpSpPr>
            <p:cNvPr id="8" name="Group 7"/>
            <p:cNvGrpSpPr/>
            <p:nvPr/>
          </p:nvGrpSpPr>
          <p:grpSpPr>
            <a:xfrm>
              <a:off x="652708" y="2377947"/>
              <a:ext cx="10885818" cy="2875229"/>
              <a:chOff x="652708" y="1504810"/>
              <a:chExt cx="10885818" cy="2875229"/>
            </a:xfrm>
          </p:grpSpPr>
          <p:pic>
            <p:nvPicPr>
              <p:cNvPr id="6" name="Picture 5"/>
              <p:cNvPicPr>
                <a:picLocks noChangeAspect="1"/>
              </p:cNvPicPr>
              <p:nvPr/>
            </p:nvPicPr>
            <p:blipFill>
              <a:blip r:embed="rId11"/>
              <a:stretch>
                <a:fillRect/>
              </a:stretch>
            </p:blipFill>
            <p:spPr>
              <a:xfrm>
                <a:off x="652708" y="1504810"/>
                <a:ext cx="10885818" cy="2875229"/>
              </a:xfrm>
              <a:prstGeom prst="rect">
                <a:avLst/>
              </a:prstGeom>
            </p:spPr>
          </p:pic>
          <p:sp>
            <p:nvSpPr>
              <p:cNvPr id="7" name="TextBox 6"/>
              <p:cNvSpPr txBox="1"/>
              <p:nvPr/>
            </p:nvSpPr>
            <p:spPr>
              <a:xfrm>
                <a:off x="3863752" y="2413692"/>
                <a:ext cx="1800200" cy="276999"/>
              </a:xfrm>
              <a:prstGeom prst="rect">
                <a:avLst/>
              </a:prstGeom>
              <a:solidFill>
                <a:schemeClr val="bg1"/>
              </a:solidFill>
            </p:spPr>
            <p:txBody>
              <a:bodyPr wrap="square" lIns="0" tIns="0" rIns="0" bIns="0" rtlCol="0">
                <a:spAutoFit/>
              </a:bodyPr>
              <a:lstStyle/>
              <a:p>
                <a:r>
                  <a:rPr lang="de-CH" dirty="0">
                    <a:solidFill>
                      <a:schemeClr val="tx1">
                        <a:lumMod val="65000"/>
                        <a:lumOff val="35000"/>
                      </a:schemeClr>
                    </a:solidFill>
                    <a:latin typeface="Arial" panose="020B0604020202020204" pitchFamily="34" charset="0"/>
                    <a:cs typeface="Arial" panose="020B0604020202020204" pitchFamily="34" charset="0"/>
                  </a:rPr>
                  <a:t>Monate  186</a:t>
                </a:r>
              </a:p>
            </p:txBody>
          </p:sp>
        </p:grpSp>
        <p:sp>
          <p:nvSpPr>
            <p:cNvPr id="9" name="Content Placeholder 2"/>
            <p:cNvSpPr txBox="1">
              <a:spLocks/>
            </p:cNvSpPr>
            <p:nvPr/>
          </p:nvSpPr>
          <p:spPr>
            <a:xfrm>
              <a:off x="652708" y="2114105"/>
              <a:ext cx="10885052" cy="167493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2pPr>
              <a:lvl3pPr marL="3556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3pPr>
              <a:lvl4pPr marL="539750" indent="-18415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4pPr>
              <a:lvl5pPr marL="719138" indent="-179388"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2000" dirty="0"/>
                <a:t>Combien de temps vos réserves de précipitants suffisent-elles?</a:t>
              </a:r>
            </a:p>
          </p:txBody>
        </p:sp>
        <p:sp>
          <p:nvSpPr>
            <p:cNvPr id="12" name="Oval 11"/>
            <p:cNvSpPr/>
            <p:nvPr/>
          </p:nvSpPr>
          <p:spPr>
            <a:xfrm>
              <a:off x="953396" y="3829496"/>
              <a:ext cx="288032" cy="2880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Oval 14"/>
            <p:cNvSpPr/>
            <p:nvPr/>
          </p:nvSpPr>
          <p:spPr>
            <a:xfrm>
              <a:off x="956572" y="2726386"/>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Oval 15"/>
            <p:cNvSpPr/>
            <p:nvPr/>
          </p:nvSpPr>
          <p:spPr>
            <a:xfrm>
              <a:off x="958160" y="4381590"/>
              <a:ext cx="288032" cy="28803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Picture 2"/>
            <p:cNvPicPr>
              <a:picLocks noChangeAspect="1"/>
            </p:cNvPicPr>
            <p:nvPr/>
          </p:nvPicPr>
          <p:blipFill>
            <a:blip r:embed="rId12"/>
            <a:stretch>
              <a:fillRect/>
            </a:stretch>
          </p:blipFill>
          <p:spPr>
            <a:xfrm>
              <a:off x="8213071" y="2292304"/>
              <a:ext cx="3324689" cy="2886478"/>
            </a:xfrm>
            <a:prstGeom prst="rect">
              <a:avLst/>
            </a:prstGeom>
          </p:spPr>
        </p:pic>
        <p:sp>
          <p:nvSpPr>
            <p:cNvPr id="17" name="Oval 16"/>
            <p:cNvSpPr/>
            <p:nvPr/>
          </p:nvSpPr>
          <p:spPr>
            <a:xfrm>
              <a:off x="958160" y="3279950"/>
              <a:ext cx="288032" cy="28803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8" name="TextBox 17"/>
          <p:cNvSpPr txBox="1"/>
          <p:nvPr>
            <p:custDataLst>
              <p:tags r:id="rId6"/>
            </p:custDataLst>
          </p:nvPr>
        </p:nvSpPr>
        <p:spPr>
          <a:xfrm>
            <a:off x="1423151" y="2706792"/>
            <a:ext cx="2270556" cy="307777"/>
          </a:xfrm>
          <a:prstGeom prst="rect">
            <a:avLst/>
          </a:prstGeom>
          <a:solidFill>
            <a:schemeClr val="bg1"/>
          </a:solidFill>
        </p:spPr>
        <p:txBody>
          <a:bodyPr wrap="square" lIns="0" tIns="0" rIns="0" bIns="0" rtlCol="0">
            <a:spAutoFit/>
          </a:bodyPr>
          <a:lstStyle/>
          <a:p>
            <a:r>
              <a:rPr lang="de-CH" sz="2000" dirty="0" err="1"/>
              <a:t>Moins</a:t>
            </a:r>
            <a:r>
              <a:rPr lang="de-CH" sz="2000" dirty="0"/>
              <a:t> de 2 </a:t>
            </a:r>
            <a:r>
              <a:rPr lang="de-CH" sz="2000" dirty="0" err="1"/>
              <a:t>semaines</a:t>
            </a:r>
            <a:endParaRPr lang="de-CH" sz="2000" dirty="0"/>
          </a:p>
        </p:txBody>
      </p:sp>
      <p:sp>
        <p:nvSpPr>
          <p:cNvPr id="19" name="TextBox 18"/>
          <p:cNvSpPr txBox="1"/>
          <p:nvPr>
            <p:custDataLst>
              <p:tags r:id="rId7"/>
            </p:custDataLst>
          </p:nvPr>
        </p:nvSpPr>
        <p:spPr>
          <a:xfrm>
            <a:off x="1408862" y="3240045"/>
            <a:ext cx="3232689" cy="307777"/>
          </a:xfrm>
          <a:prstGeom prst="rect">
            <a:avLst/>
          </a:prstGeom>
          <a:solidFill>
            <a:schemeClr val="bg1"/>
          </a:solidFill>
        </p:spPr>
        <p:txBody>
          <a:bodyPr wrap="square" lIns="0" tIns="0" rIns="0" bIns="0" rtlCol="0">
            <a:spAutoFit/>
          </a:bodyPr>
          <a:lstStyle/>
          <a:p>
            <a:r>
              <a:rPr lang="fr-FR" sz="2000" dirty="0"/>
              <a:t>De 2 semaines à 2 mois</a:t>
            </a:r>
            <a:endParaRPr lang="de-CH" sz="2000" dirty="0"/>
          </a:p>
        </p:txBody>
      </p:sp>
      <p:sp>
        <p:nvSpPr>
          <p:cNvPr id="20" name="TextBox 19"/>
          <p:cNvSpPr txBox="1"/>
          <p:nvPr>
            <p:custDataLst>
              <p:tags r:id="rId8"/>
            </p:custDataLst>
          </p:nvPr>
        </p:nvSpPr>
        <p:spPr>
          <a:xfrm>
            <a:off x="1408861" y="3835012"/>
            <a:ext cx="3232689" cy="307777"/>
          </a:xfrm>
          <a:prstGeom prst="rect">
            <a:avLst/>
          </a:prstGeom>
          <a:solidFill>
            <a:schemeClr val="bg1"/>
          </a:solidFill>
        </p:spPr>
        <p:txBody>
          <a:bodyPr wrap="square" lIns="0" tIns="0" rIns="0" bIns="0" rtlCol="0">
            <a:spAutoFit/>
          </a:bodyPr>
          <a:lstStyle/>
          <a:p>
            <a:r>
              <a:rPr lang="de-CH" sz="2000" dirty="0"/>
              <a:t>Plus de 2 </a:t>
            </a:r>
            <a:r>
              <a:rPr lang="de-CH" sz="2000" dirty="0" err="1"/>
              <a:t>mois</a:t>
            </a:r>
            <a:endParaRPr lang="de-CH" sz="2000" dirty="0"/>
          </a:p>
        </p:txBody>
      </p:sp>
      <p:sp>
        <p:nvSpPr>
          <p:cNvPr id="21" name="TextBox 20"/>
          <p:cNvSpPr txBox="1"/>
          <p:nvPr>
            <p:custDataLst>
              <p:tags r:id="rId9"/>
            </p:custDataLst>
          </p:nvPr>
        </p:nvSpPr>
        <p:spPr>
          <a:xfrm>
            <a:off x="1423151" y="4361845"/>
            <a:ext cx="3232689" cy="307777"/>
          </a:xfrm>
          <a:prstGeom prst="rect">
            <a:avLst/>
          </a:prstGeom>
          <a:solidFill>
            <a:schemeClr val="bg1"/>
          </a:solidFill>
        </p:spPr>
        <p:txBody>
          <a:bodyPr wrap="square" lIns="0" tIns="0" rIns="0" bIns="0" rtlCol="0">
            <a:spAutoFit/>
          </a:bodyPr>
          <a:lstStyle/>
          <a:p>
            <a:r>
              <a:rPr lang="de-CH" sz="2000" dirty="0" err="1"/>
              <a:t>Autre</a:t>
            </a:r>
            <a:endParaRPr lang="de-CH" sz="2000" dirty="0"/>
          </a:p>
        </p:txBody>
      </p:sp>
    </p:spTree>
    <p:extLst>
      <p:ext uri="{BB962C8B-B14F-4D97-AF65-F5344CB8AC3E}">
        <p14:creationId xmlns:p14="http://schemas.microsoft.com/office/powerpoint/2010/main" val="9173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53473" y="345393"/>
            <a:ext cx="9330959" cy="1079337"/>
          </a:xfrm>
        </p:spPr>
        <p:txBody>
          <a:bodyPr/>
          <a:lstStyle/>
          <a:p>
            <a:r>
              <a:rPr lang="fr-FR" sz="2600" dirty="0"/>
              <a:t>97% des STEP ayant répondu avec élimination du P peuvent bien précipiter le phosphore, 7 STEP ne peuvent précipiter que partiellement</a:t>
            </a:r>
            <a:endParaRPr lang="de-CH" sz="2600" dirty="0"/>
          </a:p>
        </p:txBody>
      </p:sp>
      <p:sp>
        <p:nvSpPr>
          <p:cNvPr id="4" name="Footer Placeholder 3"/>
          <p:cNvSpPr>
            <a:spLocks noGrp="1"/>
          </p:cNvSpPr>
          <p:nvPr>
            <p:ph type="ftr" sz="quarter" idx="11"/>
            <p:custDataLst>
              <p:tags r:id="rId2"/>
            </p:custDataLst>
          </p:nvPr>
        </p:nvSpPr>
        <p:spPr/>
        <p:txBody>
          <a:bodyPr/>
          <a:lstStyle/>
          <a:p>
            <a:r>
              <a:rPr lang="fr-FR" dirty="0"/>
              <a:t>Résultats de l’enquête sur la disponibilité des produits chimiques dans les STEP, état décembre 2022</a:t>
            </a:r>
          </a:p>
          <a:p>
            <a:endParaRPr lang="de-CH" dirty="0"/>
          </a:p>
          <a:p>
            <a:endParaRPr lang="de-CH" dirty="0"/>
          </a:p>
        </p:txBody>
      </p:sp>
      <p:sp>
        <p:nvSpPr>
          <p:cNvPr id="5" name="Slide Number Placeholder 4"/>
          <p:cNvSpPr>
            <a:spLocks noGrp="1"/>
          </p:cNvSpPr>
          <p:nvPr>
            <p:ph type="sldNum" sz="quarter" idx="12"/>
            <p:custDataLst>
              <p:tags r:id="rId3"/>
            </p:custDataLst>
          </p:nvPr>
        </p:nvSpPr>
        <p:spPr/>
        <p:txBody>
          <a:bodyPr/>
          <a:lstStyle/>
          <a:p>
            <a:fld id="{442AD375-037F-43D0-B059-5172DA06796A}" type="slidenum">
              <a:rPr lang="de-CH" smtClean="0"/>
              <a:pPr/>
              <a:t>6</a:t>
            </a:fld>
            <a:endParaRPr lang="de-CH" dirty="0"/>
          </a:p>
        </p:txBody>
      </p:sp>
      <p:pic>
        <p:nvPicPr>
          <p:cNvPr id="13" name="Picture 12"/>
          <p:cNvPicPr>
            <a:picLocks noChangeAspect="1"/>
          </p:cNvPicPr>
          <p:nvPr>
            <p:custDataLst>
              <p:tags r:id="rId4"/>
            </p:custDataLst>
          </p:nvPr>
        </p:nvPicPr>
        <p:blipFill rotWithShape="1">
          <a:blip r:embed="rId9"/>
          <a:srcRect l="73425"/>
          <a:stretch/>
        </p:blipFill>
        <p:spPr>
          <a:xfrm>
            <a:off x="8943095" y="1964679"/>
            <a:ext cx="2892930" cy="3120505"/>
          </a:xfrm>
          <a:prstGeom prst="rect">
            <a:avLst/>
          </a:prstGeom>
        </p:spPr>
      </p:pic>
      <p:sp>
        <p:nvSpPr>
          <p:cNvPr id="20" name="Content Placeholder 2"/>
          <p:cNvSpPr txBox="1">
            <a:spLocks/>
          </p:cNvSpPr>
          <p:nvPr>
            <p:custDataLst>
              <p:tags r:id="rId5"/>
            </p:custDataLst>
          </p:nvPr>
        </p:nvSpPr>
        <p:spPr>
          <a:xfrm>
            <a:off x="652708" y="5210449"/>
            <a:ext cx="10885052" cy="167493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2pPr>
            <a:lvl3pPr marL="3556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3pPr>
            <a:lvl4pPr marL="539750" indent="-18415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4pPr>
            <a:lvl5pPr marL="719138" indent="-179388"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2000" dirty="0"/>
              <a:t>Remarques</a:t>
            </a:r>
            <a:r>
              <a:rPr lang="fr-FR" sz="1800" dirty="0">
                <a:effectLst/>
                <a:latin typeface="Times New Roman" panose="02020603050405020304" pitchFamily="18" charset="0"/>
                <a:ea typeface="Calibri" panose="020F0502020204030204" pitchFamily="34" charset="0"/>
              </a:rPr>
              <a:t> </a:t>
            </a:r>
            <a:r>
              <a:rPr lang="de-CH" sz="2000" dirty="0"/>
              <a:t>:</a:t>
            </a:r>
          </a:p>
          <a:p>
            <a:pPr lvl="1"/>
            <a:r>
              <a:rPr lang="fr-FR" sz="2000" dirty="0"/>
              <a:t>1 STEP a indiqué qu’elle ne pouvait plus précipiter du tout. Toutefois, elle n’a pas besoin de précipitant.</a:t>
            </a:r>
            <a:endParaRPr lang="de-CH" sz="2000" dirty="0"/>
          </a:p>
        </p:txBody>
      </p:sp>
      <p:sp>
        <p:nvSpPr>
          <p:cNvPr id="21" name="Content Placeholder 2"/>
          <p:cNvSpPr txBox="1">
            <a:spLocks/>
          </p:cNvSpPr>
          <p:nvPr>
            <p:custDataLst>
              <p:tags r:id="rId6"/>
            </p:custDataLst>
          </p:nvPr>
        </p:nvSpPr>
        <p:spPr>
          <a:xfrm>
            <a:off x="652708" y="1558557"/>
            <a:ext cx="10885052" cy="167493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2pPr>
            <a:lvl3pPr marL="3556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3pPr>
            <a:lvl4pPr marL="539750" indent="-18415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4pPr>
            <a:lvl5pPr marL="719138" indent="-179388"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2000" dirty="0"/>
              <a:t>Comment précipitez-vous le phosphate en ce moment?</a:t>
            </a:r>
          </a:p>
        </p:txBody>
      </p:sp>
      <p:grpSp>
        <p:nvGrpSpPr>
          <p:cNvPr id="27" name="Group 26"/>
          <p:cNvGrpSpPr/>
          <p:nvPr>
            <p:custDataLst>
              <p:tags r:id="rId7"/>
            </p:custDataLst>
          </p:nvPr>
        </p:nvGrpSpPr>
        <p:grpSpPr>
          <a:xfrm>
            <a:off x="235196" y="2034635"/>
            <a:ext cx="11843842" cy="3194565"/>
            <a:chOff x="235196" y="2034635"/>
            <a:chExt cx="11843842" cy="3194565"/>
          </a:xfrm>
        </p:grpSpPr>
        <p:grpSp>
          <p:nvGrpSpPr>
            <p:cNvPr id="19" name="Group 18"/>
            <p:cNvGrpSpPr/>
            <p:nvPr/>
          </p:nvGrpSpPr>
          <p:grpSpPr>
            <a:xfrm>
              <a:off x="235196" y="2108695"/>
              <a:ext cx="8900975" cy="3120505"/>
              <a:chOff x="235196" y="1490677"/>
              <a:chExt cx="8900975" cy="3120505"/>
            </a:xfrm>
          </p:grpSpPr>
          <p:grpSp>
            <p:nvGrpSpPr>
              <p:cNvPr id="14" name="Group 13"/>
              <p:cNvGrpSpPr/>
              <p:nvPr/>
            </p:nvGrpSpPr>
            <p:grpSpPr>
              <a:xfrm>
                <a:off x="235196" y="1490677"/>
                <a:ext cx="8058045" cy="3120505"/>
                <a:chOff x="652708" y="1504811"/>
                <a:chExt cx="8058045" cy="3120505"/>
              </a:xfrm>
            </p:grpSpPr>
            <p:pic>
              <p:nvPicPr>
                <p:cNvPr id="6" name="Picture 5"/>
                <p:cNvPicPr>
                  <a:picLocks noChangeAspect="1"/>
                </p:cNvPicPr>
                <p:nvPr/>
              </p:nvPicPr>
              <p:blipFill rotWithShape="1">
                <a:blip r:embed="rId9"/>
                <a:srcRect r="51319"/>
                <a:stretch/>
              </p:blipFill>
              <p:spPr>
                <a:xfrm>
                  <a:off x="652708" y="1504811"/>
                  <a:ext cx="5299276" cy="3120505"/>
                </a:xfrm>
                <a:prstGeom prst="rect">
                  <a:avLst/>
                </a:prstGeom>
              </p:spPr>
            </p:pic>
            <p:sp>
              <p:nvSpPr>
                <p:cNvPr id="7" name="TextBox 6"/>
                <p:cNvSpPr txBox="1"/>
                <p:nvPr/>
              </p:nvSpPr>
              <p:spPr>
                <a:xfrm>
                  <a:off x="1487488" y="1582964"/>
                  <a:ext cx="6610200" cy="615553"/>
                </a:xfrm>
                <a:prstGeom prst="rect">
                  <a:avLst/>
                </a:prstGeom>
                <a:solidFill>
                  <a:schemeClr val="bg1"/>
                </a:solidFill>
              </p:spPr>
              <p:txBody>
                <a:bodyPr wrap="square" lIns="0" tIns="0" rIns="0" bIns="0" rtlCol="0">
                  <a:spAutoFit/>
                </a:bodyPr>
                <a:lstStyle/>
                <a:p>
                  <a:r>
                    <a:rPr lang="fr-FR" sz="2000" dirty="0"/>
                    <a:t>Bien. Nous avons pu recommander des produits et utilisons les produits précipitants utilisés jusqu’alors.</a:t>
                  </a:r>
                  <a:endParaRPr lang="de-CH" sz="2000" dirty="0"/>
                </a:p>
              </p:txBody>
            </p:sp>
            <p:sp>
              <p:nvSpPr>
                <p:cNvPr id="8" name="TextBox 7"/>
                <p:cNvSpPr txBox="1"/>
                <p:nvPr/>
              </p:nvSpPr>
              <p:spPr>
                <a:xfrm>
                  <a:off x="1487487" y="2734207"/>
                  <a:ext cx="7223266" cy="923330"/>
                </a:xfrm>
                <a:prstGeom prst="rect">
                  <a:avLst/>
                </a:prstGeom>
                <a:solidFill>
                  <a:schemeClr val="bg1"/>
                </a:solidFill>
              </p:spPr>
              <p:txBody>
                <a:bodyPr wrap="square" lIns="0" tIns="0" rIns="0" bIns="0" rtlCol="0">
                  <a:spAutoFit/>
                </a:bodyPr>
                <a:lstStyle/>
                <a:p>
                  <a:r>
                    <a:rPr lang="fr-FR" sz="2000" dirty="0"/>
                    <a:t>Pas complètement. Nous n’avons plus assez de précipitants et dépassons de temps en temps les normes de rejet de phosphore total.</a:t>
                  </a:r>
                  <a:endParaRPr lang="de-CH" sz="2000" dirty="0"/>
                </a:p>
              </p:txBody>
            </p:sp>
            <p:sp>
              <p:nvSpPr>
                <p:cNvPr id="9" name="TextBox 8"/>
                <p:cNvSpPr txBox="1"/>
                <p:nvPr/>
              </p:nvSpPr>
              <p:spPr>
                <a:xfrm>
                  <a:off x="1497062" y="2278460"/>
                  <a:ext cx="6010803" cy="307777"/>
                </a:xfrm>
                <a:prstGeom prst="rect">
                  <a:avLst/>
                </a:prstGeom>
                <a:solidFill>
                  <a:schemeClr val="bg1"/>
                </a:solidFill>
              </p:spPr>
              <p:txBody>
                <a:bodyPr wrap="square" lIns="0" tIns="0" rIns="0" bIns="0" rtlCol="0">
                  <a:spAutoFit/>
                </a:bodyPr>
                <a:lstStyle/>
                <a:p>
                  <a:r>
                    <a:rPr lang="fr-FR" sz="2000" dirty="0"/>
                    <a:t>Bien. Nous précipitons avec un produit de remplacement.</a:t>
                  </a:r>
                  <a:endParaRPr lang="de-CH" sz="2000" dirty="0"/>
                </a:p>
              </p:txBody>
            </p:sp>
            <p:sp>
              <p:nvSpPr>
                <p:cNvPr id="10" name="TextBox 9"/>
                <p:cNvSpPr txBox="1"/>
                <p:nvPr/>
              </p:nvSpPr>
              <p:spPr>
                <a:xfrm>
                  <a:off x="1487487" y="3331452"/>
                  <a:ext cx="7038096" cy="615553"/>
                </a:xfrm>
                <a:prstGeom prst="rect">
                  <a:avLst/>
                </a:prstGeom>
                <a:solidFill>
                  <a:schemeClr val="bg1"/>
                </a:solidFill>
              </p:spPr>
              <p:txBody>
                <a:bodyPr wrap="square" lIns="0" tIns="0" rIns="0" bIns="0" rtlCol="0">
                  <a:spAutoFit/>
                </a:bodyPr>
                <a:lstStyle/>
                <a:p>
                  <a:r>
                    <a:rPr lang="fr-FR" sz="2000" dirty="0"/>
                    <a:t>Pas du tout. Nous n’avons plus de précipitants et ne pouvons pas faire de précipitation de phosphore en ce moment.</a:t>
                  </a:r>
                  <a:endParaRPr lang="de-CH" sz="2000" dirty="0"/>
                </a:p>
              </p:txBody>
            </p:sp>
            <p:sp>
              <p:nvSpPr>
                <p:cNvPr id="11" name="TextBox 10"/>
                <p:cNvSpPr txBox="1"/>
                <p:nvPr/>
              </p:nvSpPr>
              <p:spPr>
                <a:xfrm>
                  <a:off x="1487487" y="3954010"/>
                  <a:ext cx="7038096" cy="307777"/>
                </a:xfrm>
                <a:prstGeom prst="rect">
                  <a:avLst/>
                </a:prstGeom>
                <a:solidFill>
                  <a:schemeClr val="bg1"/>
                </a:solidFill>
              </p:spPr>
              <p:txBody>
                <a:bodyPr wrap="square" lIns="0" tIns="0" rIns="0" bIns="0" rtlCol="0">
                  <a:spAutoFit/>
                </a:bodyPr>
                <a:lstStyle/>
                <a:p>
                  <a:r>
                    <a:rPr lang="de-CH" sz="2000" dirty="0" err="1"/>
                    <a:t>Autre</a:t>
                  </a:r>
                  <a:endParaRPr lang="de-CH" sz="2000" dirty="0"/>
                </a:p>
              </p:txBody>
            </p:sp>
          </p:grpSp>
          <p:sp>
            <p:nvSpPr>
              <p:cNvPr id="12" name="TextBox 11"/>
              <p:cNvSpPr txBox="1"/>
              <p:nvPr/>
            </p:nvSpPr>
            <p:spPr>
              <a:xfrm>
                <a:off x="8389053" y="1707329"/>
                <a:ext cx="552260" cy="307777"/>
              </a:xfrm>
              <a:prstGeom prst="rect">
                <a:avLst/>
              </a:prstGeom>
              <a:solidFill>
                <a:schemeClr val="bg1"/>
              </a:solidFill>
            </p:spPr>
            <p:txBody>
              <a:bodyPr wrap="square" lIns="0" tIns="0" rIns="0" bIns="0" rtlCol="0">
                <a:spAutoFit/>
              </a:bodyPr>
              <a:lstStyle/>
              <a:p>
                <a:r>
                  <a:rPr lang="de-CH" sz="2000" dirty="0"/>
                  <a:t>254</a:t>
                </a:r>
              </a:p>
            </p:txBody>
          </p:sp>
          <p:sp>
            <p:nvSpPr>
              <p:cNvPr id="15" name="TextBox 14"/>
              <p:cNvSpPr txBox="1"/>
              <p:nvPr/>
            </p:nvSpPr>
            <p:spPr>
              <a:xfrm>
                <a:off x="8516727" y="2253256"/>
                <a:ext cx="552260" cy="307777"/>
              </a:xfrm>
              <a:prstGeom prst="rect">
                <a:avLst/>
              </a:prstGeom>
              <a:solidFill>
                <a:schemeClr val="bg1"/>
              </a:solidFill>
            </p:spPr>
            <p:txBody>
              <a:bodyPr wrap="square" lIns="0" tIns="0" rIns="0" bIns="0" rtlCol="0">
                <a:spAutoFit/>
              </a:bodyPr>
              <a:lstStyle/>
              <a:p>
                <a:r>
                  <a:rPr lang="de-CH" sz="2000" dirty="0"/>
                  <a:t>83</a:t>
                </a:r>
              </a:p>
            </p:txBody>
          </p:sp>
          <p:sp>
            <p:nvSpPr>
              <p:cNvPr id="16" name="TextBox 15"/>
              <p:cNvSpPr txBox="1"/>
              <p:nvPr/>
            </p:nvSpPr>
            <p:spPr>
              <a:xfrm>
                <a:off x="8665183" y="2858572"/>
                <a:ext cx="276130" cy="307777"/>
              </a:xfrm>
              <a:prstGeom prst="rect">
                <a:avLst/>
              </a:prstGeom>
              <a:solidFill>
                <a:schemeClr val="bg1"/>
              </a:solidFill>
            </p:spPr>
            <p:txBody>
              <a:bodyPr wrap="square" lIns="0" tIns="0" rIns="0" bIns="0" rtlCol="0">
                <a:spAutoFit/>
              </a:bodyPr>
              <a:lstStyle/>
              <a:p>
                <a:r>
                  <a:rPr lang="de-CH" sz="2000" dirty="0"/>
                  <a:t>7</a:t>
                </a:r>
              </a:p>
            </p:txBody>
          </p:sp>
          <p:sp>
            <p:nvSpPr>
              <p:cNvPr id="17" name="TextBox 16"/>
              <p:cNvSpPr txBox="1"/>
              <p:nvPr/>
            </p:nvSpPr>
            <p:spPr>
              <a:xfrm>
                <a:off x="8665183" y="3411944"/>
                <a:ext cx="403804" cy="307777"/>
              </a:xfrm>
              <a:prstGeom prst="rect">
                <a:avLst/>
              </a:prstGeom>
              <a:solidFill>
                <a:schemeClr val="bg1"/>
              </a:solidFill>
            </p:spPr>
            <p:txBody>
              <a:bodyPr wrap="square" lIns="0" tIns="0" rIns="0" bIns="0" rtlCol="0">
                <a:spAutoFit/>
              </a:bodyPr>
              <a:lstStyle/>
              <a:p>
                <a:r>
                  <a:rPr lang="de-CH" sz="2000" dirty="0"/>
                  <a:t>1</a:t>
                </a:r>
              </a:p>
            </p:txBody>
          </p:sp>
          <p:sp>
            <p:nvSpPr>
              <p:cNvPr id="18" name="TextBox 17"/>
              <p:cNvSpPr txBox="1"/>
              <p:nvPr/>
            </p:nvSpPr>
            <p:spPr>
              <a:xfrm>
                <a:off x="8583911" y="3939875"/>
                <a:ext cx="552260" cy="307777"/>
              </a:xfrm>
              <a:prstGeom prst="rect">
                <a:avLst/>
              </a:prstGeom>
              <a:solidFill>
                <a:schemeClr val="bg1"/>
              </a:solidFill>
            </p:spPr>
            <p:txBody>
              <a:bodyPr wrap="square" lIns="0" tIns="0" rIns="0" bIns="0" rtlCol="0">
                <a:spAutoFit/>
              </a:bodyPr>
              <a:lstStyle/>
              <a:p>
                <a:r>
                  <a:rPr lang="de-CH" sz="2000" dirty="0"/>
                  <a:t>24</a:t>
                </a:r>
              </a:p>
            </p:txBody>
          </p:sp>
        </p:grpSp>
        <p:sp>
          <p:nvSpPr>
            <p:cNvPr id="22" name="Oval 21"/>
            <p:cNvSpPr/>
            <p:nvPr/>
          </p:nvSpPr>
          <p:spPr>
            <a:xfrm>
              <a:off x="648684" y="2335555"/>
              <a:ext cx="288032" cy="2880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Oval 22"/>
            <p:cNvSpPr/>
            <p:nvPr/>
          </p:nvSpPr>
          <p:spPr>
            <a:xfrm>
              <a:off x="644817" y="2887491"/>
              <a:ext cx="288032" cy="28803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Oval 23"/>
            <p:cNvSpPr/>
            <p:nvPr/>
          </p:nvSpPr>
          <p:spPr>
            <a:xfrm>
              <a:off x="645470" y="3439062"/>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Oval 24"/>
            <p:cNvSpPr/>
            <p:nvPr/>
          </p:nvSpPr>
          <p:spPr>
            <a:xfrm>
              <a:off x="650890" y="3991824"/>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Oval 25"/>
            <p:cNvSpPr/>
            <p:nvPr/>
          </p:nvSpPr>
          <p:spPr>
            <a:xfrm>
              <a:off x="642295" y="4549648"/>
              <a:ext cx="288032" cy="28803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Picture 2"/>
            <p:cNvPicPr>
              <a:picLocks noChangeAspect="1"/>
            </p:cNvPicPr>
            <p:nvPr/>
          </p:nvPicPr>
          <p:blipFill>
            <a:blip r:embed="rId10"/>
            <a:stretch>
              <a:fillRect/>
            </a:stretch>
          </p:blipFill>
          <p:spPr>
            <a:xfrm>
              <a:off x="8859139" y="2034635"/>
              <a:ext cx="3219899" cy="3057952"/>
            </a:xfrm>
            <a:prstGeom prst="rect">
              <a:avLst/>
            </a:prstGeom>
          </p:spPr>
        </p:pic>
      </p:grpSp>
    </p:spTree>
    <p:extLst>
      <p:ext uri="{BB962C8B-B14F-4D97-AF65-F5344CB8AC3E}">
        <p14:creationId xmlns:p14="http://schemas.microsoft.com/office/powerpoint/2010/main" val="88980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52708" y="574595"/>
            <a:ext cx="8898911" cy="812801"/>
          </a:xfrm>
        </p:spPr>
        <p:txBody>
          <a:bodyPr/>
          <a:lstStyle/>
          <a:p>
            <a:r>
              <a:rPr lang="fr-FR" dirty="0"/>
              <a:t>Env. un quart des STEP ayant répondu ne savent pas si elles recevront suffisamment de précipitants ; les exploitants des autres STEP sont confiants.</a:t>
            </a:r>
            <a:endParaRPr lang="de-CH" dirty="0"/>
          </a:p>
        </p:txBody>
      </p:sp>
      <p:sp>
        <p:nvSpPr>
          <p:cNvPr id="4" name="Footer Placeholder 3"/>
          <p:cNvSpPr>
            <a:spLocks noGrp="1"/>
          </p:cNvSpPr>
          <p:nvPr>
            <p:ph type="ftr" sz="quarter" idx="11"/>
            <p:custDataLst>
              <p:tags r:id="rId2"/>
            </p:custDataLst>
          </p:nvPr>
        </p:nvSpPr>
        <p:spPr/>
        <p:txBody>
          <a:bodyPr/>
          <a:lstStyle/>
          <a:p>
            <a:r>
              <a:rPr lang="fr-FR" dirty="0"/>
              <a:t>Résultats de l’enquête sur la disponibilité des produits chimiques dans les STEP, état décembre 2022</a:t>
            </a:r>
          </a:p>
          <a:p>
            <a:endParaRPr lang="de-CH" dirty="0"/>
          </a:p>
        </p:txBody>
      </p:sp>
      <p:sp>
        <p:nvSpPr>
          <p:cNvPr id="5" name="Slide Number Placeholder 4"/>
          <p:cNvSpPr>
            <a:spLocks noGrp="1"/>
          </p:cNvSpPr>
          <p:nvPr>
            <p:ph type="sldNum" sz="quarter" idx="12"/>
            <p:custDataLst>
              <p:tags r:id="rId3"/>
            </p:custDataLst>
          </p:nvPr>
        </p:nvSpPr>
        <p:spPr/>
        <p:txBody>
          <a:bodyPr/>
          <a:lstStyle/>
          <a:p>
            <a:fld id="{442AD375-037F-43D0-B059-5172DA06796A}" type="slidenum">
              <a:rPr lang="de-CH" smtClean="0"/>
              <a:pPr/>
              <a:t>7</a:t>
            </a:fld>
            <a:endParaRPr lang="de-CH" dirty="0"/>
          </a:p>
        </p:txBody>
      </p:sp>
      <p:sp>
        <p:nvSpPr>
          <p:cNvPr id="18" name="Content Placeholder 2"/>
          <p:cNvSpPr txBox="1">
            <a:spLocks/>
          </p:cNvSpPr>
          <p:nvPr>
            <p:custDataLst>
              <p:tags r:id="rId4"/>
            </p:custDataLst>
          </p:nvPr>
        </p:nvSpPr>
        <p:spPr>
          <a:xfrm>
            <a:off x="652708" y="1243845"/>
            <a:ext cx="10885052" cy="66005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2pPr>
            <a:lvl3pPr marL="3556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3pPr>
            <a:lvl4pPr marL="539750" indent="-18415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4pPr>
            <a:lvl5pPr marL="719138" indent="-179388"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2000" dirty="0"/>
              <a:t/>
            </a:r>
            <a:br>
              <a:rPr lang="fr-FR" sz="2000" dirty="0"/>
            </a:br>
            <a:r>
              <a:rPr lang="fr-FR" sz="2000" dirty="0"/>
              <a:t>Comment évaluez-vous l’évolution des livraisons de précipitants pour votre STEP ces trois prochains mois?</a:t>
            </a:r>
            <a:endParaRPr lang="de-CH" sz="2000" dirty="0"/>
          </a:p>
        </p:txBody>
      </p:sp>
      <p:grpSp>
        <p:nvGrpSpPr>
          <p:cNvPr id="24" name="Group 23"/>
          <p:cNvGrpSpPr/>
          <p:nvPr>
            <p:custDataLst>
              <p:tags r:id="rId5"/>
            </p:custDataLst>
          </p:nvPr>
        </p:nvGrpSpPr>
        <p:grpSpPr>
          <a:xfrm>
            <a:off x="652708" y="1932653"/>
            <a:ext cx="11193098" cy="3048652"/>
            <a:chOff x="652708" y="1932653"/>
            <a:chExt cx="11193098" cy="3048652"/>
          </a:xfrm>
        </p:grpSpPr>
        <p:grpSp>
          <p:nvGrpSpPr>
            <p:cNvPr id="17" name="Group 16"/>
            <p:cNvGrpSpPr/>
            <p:nvPr/>
          </p:nvGrpSpPr>
          <p:grpSpPr>
            <a:xfrm>
              <a:off x="652708" y="2145916"/>
              <a:ext cx="11081160" cy="2835389"/>
              <a:chOff x="652708" y="1529715"/>
              <a:chExt cx="11081160" cy="2835389"/>
            </a:xfrm>
          </p:grpSpPr>
          <p:pic>
            <p:nvPicPr>
              <p:cNvPr id="6" name="Picture 5"/>
              <p:cNvPicPr>
                <a:picLocks noChangeAspect="1"/>
              </p:cNvPicPr>
              <p:nvPr/>
            </p:nvPicPr>
            <p:blipFill>
              <a:blip r:embed="rId8"/>
              <a:stretch>
                <a:fillRect/>
              </a:stretch>
            </p:blipFill>
            <p:spPr>
              <a:xfrm>
                <a:off x="652708" y="1529715"/>
                <a:ext cx="11081160" cy="2835389"/>
              </a:xfrm>
              <a:prstGeom prst="rect">
                <a:avLst/>
              </a:prstGeom>
            </p:spPr>
          </p:pic>
          <p:sp>
            <p:nvSpPr>
              <p:cNvPr id="7" name="TextBox 6"/>
              <p:cNvSpPr txBox="1"/>
              <p:nvPr/>
            </p:nvSpPr>
            <p:spPr>
              <a:xfrm>
                <a:off x="1343472" y="1724229"/>
                <a:ext cx="5472608" cy="615553"/>
              </a:xfrm>
              <a:prstGeom prst="rect">
                <a:avLst/>
              </a:prstGeom>
              <a:solidFill>
                <a:schemeClr val="bg1"/>
              </a:solidFill>
            </p:spPr>
            <p:txBody>
              <a:bodyPr wrap="square" lIns="0" tIns="0" rIns="0" bIns="0" rtlCol="0">
                <a:spAutoFit/>
              </a:bodyPr>
              <a:lstStyle/>
              <a:p>
                <a:r>
                  <a:rPr lang="fr-FR" sz="2000" dirty="0"/>
                  <a:t>Nous allons très probablement recevoir assez de précipitants.</a:t>
                </a:r>
                <a:endParaRPr lang="de-CH" sz="2000" dirty="0"/>
              </a:p>
            </p:txBody>
          </p:sp>
          <p:sp>
            <p:nvSpPr>
              <p:cNvPr id="8" name="TextBox 7"/>
              <p:cNvSpPr txBox="1"/>
              <p:nvPr/>
            </p:nvSpPr>
            <p:spPr>
              <a:xfrm>
                <a:off x="1343471" y="2919093"/>
                <a:ext cx="7223266" cy="615553"/>
              </a:xfrm>
              <a:prstGeom prst="rect">
                <a:avLst/>
              </a:prstGeom>
              <a:solidFill>
                <a:schemeClr val="bg1"/>
              </a:solidFill>
            </p:spPr>
            <p:txBody>
              <a:bodyPr wrap="square" lIns="0" tIns="0" rIns="0" bIns="0" rtlCol="0">
                <a:spAutoFit/>
              </a:bodyPr>
              <a:lstStyle/>
              <a:p>
                <a:r>
                  <a:rPr lang="fr-FR" sz="2000" dirty="0"/>
                  <a:t>Nous allons probablement manquer de temps en temps de précipitants.</a:t>
                </a:r>
                <a:endParaRPr lang="de-CH" sz="2000" dirty="0"/>
              </a:p>
            </p:txBody>
          </p:sp>
          <p:sp>
            <p:nvSpPr>
              <p:cNvPr id="9" name="TextBox 8"/>
              <p:cNvSpPr txBox="1"/>
              <p:nvPr/>
            </p:nvSpPr>
            <p:spPr>
              <a:xfrm>
                <a:off x="1345254" y="2337319"/>
                <a:ext cx="6550946" cy="615553"/>
              </a:xfrm>
              <a:prstGeom prst="rect">
                <a:avLst/>
              </a:prstGeom>
              <a:solidFill>
                <a:schemeClr val="bg1"/>
              </a:solidFill>
            </p:spPr>
            <p:txBody>
              <a:bodyPr wrap="square" lIns="0" tIns="0" rIns="0" bIns="0" rtlCol="0">
                <a:spAutoFit/>
              </a:bodyPr>
              <a:lstStyle/>
              <a:p>
                <a:r>
                  <a:rPr lang="fr-FR" sz="2000" dirty="0"/>
                  <a:t>Nous sommes incertains sur le fait de recevoir assez de précipitants.</a:t>
                </a:r>
                <a:endParaRPr lang="de-CH" sz="2000" dirty="0"/>
              </a:p>
            </p:txBody>
          </p:sp>
          <p:sp>
            <p:nvSpPr>
              <p:cNvPr id="10" name="TextBox 9"/>
              <p:cNvSpPr txBox="1"/>
              <p:nvPr/>
            </p:nvSpPr>
            <p:spPr>
              <a:xfrm>
                <a:off x="1343471" y="3519480"/>
                <a:ext cx="5832649" cy="307777"/>
              </a:xfrm>
              <a:prstGeom prst="rect">
                <a:avLst/>
              </a:prstGeom>
              <a:solidFill>
                <a:schemeClr val="bg1"/>
              </a:solidFill>
            </p:spPr>
            <p:txBody>
              <a:bodyPr wrap="square" lIns="0" tIns="0" rIns="0" bIns="0" rtlCol="0">
                <a:spAutoFit/>
              </a:bodyPr>
              <a:lstStyle/>
              <a:p>
                <a:r>
                  <a:rPr lang="de-CH" sz="2000" dirty="0" err="1"/>
                  <a:t>Autre</a:t>
                </a:r>
                <a:endParaRPr lang="de-CH" sz="2000" dirty="0"/>
              </a:p>
            </p:txBody>
          </p:sp>
          <p:sp>
            <p:nvSpPr>
              <p:cNvPr id="11" name="TextBox 10"/>
              <p:cNvSpPr txBox="1"/>
              <p:nvPr/>
            </p:nvSpPr>
            <p:spPr>
              <a:xfrm>
                <a:off x="7968208" y="1707329"/>
                <a:ext cx="552260" cy="307777"/>
              </a:xfrm>
              <a:prstGeom prst="rect">
                <a:avLst/>
              </a:prstGeom>
              <a:solidFill>
                <a:schemeClr val="bg1"/>
              </a:solidFill>
            </p:spPr>
            <p:txBody>
              <a:bodyPr wrap="square" lIns="0" tIns="0" rIns="0" bIns="0" rtlCol="0">
                <a:spAutoFit/>
              </a:bodyPr>
              <a:lstStyle/>
              <a:p>
                <a:r>
                  <a:rPr lang="de-CH" sz="2000" dirty="0"/>
                  <a:t>264</a:t>
                </a:r>
              </a:p>
            </p:txBody>
          </p:sp>
          <p:sp>
            <p:nvSpPr>
              <p:cNvPr id="12" name="TextBox 11"/>
              <p:cNvSpPr txBox="1"/>
              <p:nvPr/>
            </p:nvSpPr>
            <p:spPr>
              <a:xfrm>
                <a:off x="8095882" y="2253256"/>
                <a:ext cx="552260" cy="307777"/>
              </a:xfrm>
              <a:prstGeom prst="rect">
                <a:avLst/>
              </a:prstGeom>
              <a:solidFill>
                <a:schemeClr val="bg1"/>
              </a:solidFill>
            </p:spPr>
            <p:txBody>
              <a:bodyPr wrap="square" lIns="0" tIns="0" rIns="0" bIns="0" rtlCol="0">
                <a:spAutoFit/>
              </a:bodyPr>
              <a:lstStyle/>
              <a:p>
                <a:r>
                  <a:rPr lang="de-CH" sz="2000" dirty="0"/>
                  <a:t>86</a:t>
                </a:r>
              </a:p>
            </p:txBody>
          </p:sp>
          <p:sp>
            <p:nvSpPr>
              <p:cNvPr id="13" name="TextBox 12"/>
              <p:cNvSpPr txBox="1"/>
              <p:nvPr/>
            </p:nvSpPr>
            <p:spPr>
              <a:xfrm>
                <a:off x="8244338" y="2858572"/>
                <a:ext cx="276130" cy="307777"/>
              </a:xfrm>
              <a:prstGeom prst="rect">
                <a:avLst/>
              </a:prstGeom>
              <a:solidFill>
                <a:schemeClr val="bg1"/>
              </a:solidFill>
            </p:spPr>
            <p:txBody>
              <a:bodyPr wrap="square" lIns="0" tIns="0" rIns="0" bIns="0" rtlCol="0">
                <a:spAutoFit/>
              </a:bodyPr>
              <a:lstStyle/>
              <a:p>
                <a:r>
                  <a:rPr lang="de-CH" sz="2000" dirty="0"/>
                  <a:t>2</a:t>
                </a:r>
              </a:p>
            </p:txBody>
          </p:sp>
          <p:sp>
            <p:nvSpPr>
              <p:cNvPr id="14" name="TextBox 13"/>
              <p:cNvSpPr txBox="1"/>
              <p:nvPr/>
            </p:nvSpPr>
            <p:spPr>
              <a:xfrm>
                <a:off x="8112224" y="3411944"/>
                <a:ext cx="403804" cy="307777"/>
              </a:xfrm>
              <a:prstGeom prst="rect">
                <a:avLst/>
              </a:prstGeom>
              <a:solidFill>
                <a:schemeClr val="bg1"/>
              </a:solidFill>
            </p:spPr>
            <p:txBody>
              <a:bodyPr wrap="square" lIns="0" tIns="0" rIns="0" bIns="0" rtlCol="0">
                <a:spAutoFit/>
              </a:bodyPr>
              <a:lstStyle/>
              <a:p>
                <a:r>
                  <a:rPr lang="de-CH" sz="2000" dirty="0"/>
                  <a:t>34</a:t>
                </a:r>
              </a:p>
            </p:txBody>
          </p:sp>
        </p:grpSp>
        <p:sp>
          <p:nvSpPr>
            <p:cNvPr id="19" name="Oval 18"/>
            <p:cNvSpPr/>
            <p:nvPr/>
          </p:nvSpPr>
          <p:spPr>
            <a:xfrm>
              <a:off x="971401" y="2474803"/>
              <a:ext cx="288032" cy="2880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Oval 20"/>
            <p:cNvSpPr/>
            <p:nvPr/>
          </p:nvSpPr>
          <p:spPr>
            <a:xfrm>
              <a:off x="965012" y="3024503"/>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Oval 21"/>
            <p:cNvSpPr/>
            <p:nvPr/>
          </p:nvSpPr>
          <p:spPr>
            <a:xfrm>
              <a:off x="965012" y="3568729"/>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Oval 22"/>
            <p:cNvSpPr/>
            <p:nvPr/>
          </p:nvSpPr>
          <p:spPr>
            <a:xfrm>
              <a:off x="967092" y="4135505"/>
              <a:ext cx="288032" cy="28803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Picture 2"/>
            <p:cNvPicPr>
              <a:picLocks noChangeAspect="1"/>
            </p:cNvPicPr>
            <p:nvPr/>
          </p:nvPicPr>
          <p:blipFill>
            <a:blip r:embed="rId9"/>
            <a:stretch>
              <a:fillRect/>
            </a:stretch>
          </p:blipFill>
          <p:spPr>
            <a:xfrm>
              <a:off x="8635433" y="1932653"/>
              <a:ext cx="3210373" cy="3029373"/>
            </a:xfrm>
            <a:prstGeom prst="rect">
              <a:avLst/>
            </a:prstGeom>
          </p:spPr>
        </p:pic>
      </p:grpSp>
      <p:sp>
        <p:nvSpPr>
          <p:cNvPr id="16" name="Content Placeholder 2"/>
          <p:cNvSpPr txBox="1">
            <a:spLocks/>
          </p:cNvSpPr>
          <p:nvPr>
            <p:custDataLst>
              <p:tags r:id="rId6"/>
            </p:custDataLst>
          </p:nvPr>
        </p:nvSpPr>
        <p:spPr>
          <a:xfrm>
            <a:off x="652708" y="4790164"/>
            <a:ext cx="10885052" cy="130346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2pPr>
            <a:lvl3pPr marL="3556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3pPr>
            <a:lvl4pPr marL="539750" indent="-18415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4pPr>
            <a:lvl5pPr marL="719138" indent="-179388"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2000" dirty="0"/>
              <a:t>Remarques sous Divers </a:t>
            </a:r>
            <a:r>
              <a:rPr lang="de-CH" sz="2000" dirty="0"/>
              <a:t>:</a:t>
            </a:r>
          </a:p>
          <a:p>
            <a:pPr lvl="1"/>
            <a:r>
              <a:rPr lang="fr-FR" sz="2000" dirty="0"/>
              <a:t>Pas de problème, nous pouvons commander (26)</a:t>
            </a:r>
            <a:endParaRPr lang="de-CH" sz="2000" dirty="0"/>
          </a:p>
          <a:p>
            <a:pPr lvl="1"/>
            <a:r>
              <a:rPr lang="fr-FR" sz="2000" dirty="0"/>
              <a:t>Pas d’estimation possible ou aucun précipitant n’est utilisé (7)</a:t>
            </a:r>
            <a:endParaRPr lang="de-CH" sz="2000" dirty="0"/>
          </a:p>
          <a:p>
            <a:pPr lvl="1"/>
            <a:r>
              <a:rPr lang="fr-FR" sz="2000" dirty="0"/>
              <a:t>Augmentations de prix (1)</a:t>
            </a:r>
            <a:endParaRPr lang="de-CH" sz="2000" dirty="0"/>
          </a:p>
          <a:p>
            <a:pPr lvl="1"/>
            <a:r>
              <a:rPr lang="fr-FR" sz="2000" dirty="0"/>
              <a:t>Problèmes de logistique, manque de chauffeurs routiers (1)</a:t>
            </a:r>
            <a:endParaRPr lang="de-CH" sz="2000" dirty="0"/>
          </a:p>
        </p:txBody>
      </p:sp>
    </p:spTree>
    <p:extLst>
      <p:ext uri="{BB962C8B-B14F-4D97-AF65-F5344CB8AC3E}">
        <p14:creationId xmlns:p14="http://schemas.microsoft.com/office/powerpoint/2010/main" val="895020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53473" y="815999"/>
            <a:ext cx="8898911" cy="812801"/>
          </a:xfrm>
        </p:spPr>
        <p:txBody>
          <a:bodyPr/>
          <a:lstStyle/>
          <a:p>
            <a:r>
              <a:rPr lang="fr-FR" dirty="0"/>
              <a:t>60 % des STEP ayant répondu ont des floculant pour plus de 2 mois, environ un tiers pour 2 semaines à 2 mois</a:t>
            </a:r>
            <a:endParaRPr lang="de-CH" dirty="0"/>
          </a:p>
        </p:txBody>
      </p:sp>
      <p:sp>
        <p:nvSpPr>
          <p:cNvPr id="4" name="Footer Placeholder 3"/>
          <p:cNvSpPr>
            <a:spLocks noGrp="1"/>
          </p:cNvSpPr>
          <p:nvPr>
            <p:ph type="ftr" sz="quarter" idx="11"/>
            <p:custDataLst>
              <p:tags r:id="rId2"/>
            </p:custDataLst>
          </p:nvPr>
        </p:nvSpPr>
        <p:spPr/>
        <p:txBody>
          <a:bodyPr/>
          <a:lstStyle/>
          <a:p>
            <a:r>
              <a:rPr lang="fr-FR" dirty="0"/>
              <a:t>Résultats de l’enquête sur la disponibilité des produits chimiques dans les STEP, état décembre 2022</a:t>
            </a:r>
          </a:p>
          <a:p>
            <a:endParaRPr lang="de-CH" dirty="0"/>
          </a:p>
        </p:txBody>
      </p:sp>
      <p:sp>
        <p:nvSpPr>
          <p:cNvPr id="5" name="Slide Number Placeholder 4"/>
          <p:cNvSpPr>
            <a:spLocks noGrp="1"/>
          </p:cNvSpPr>
          <p:nvPr>
            <p:ph type="sldNum" sz="quarter" idx="12"/>
            <p:custDataLst>
              <p:tags r:id="rId3"/>
            </p:custDataLst>
          </p:nvPr>
        </p:nvSpPr>
        <p:spPr/>
        <p:txBody>
          <a:bodyPr/>
          <a:lstStyle/>
          <a:p>
            <a:fld id="{442AD375-037F-43D0-B059-5172DA06796A}" type="slidenum">
              <a:rPr lang="de-CH" smtClean="0"/>
              <a:pPr/>
              <a:t>8</a:t>
            </a:fld>
            <a:endParaRPr lang="de-CH" dirty="0"/>
          </a:p>
        </p:txBody>
      </p:sp>
      <p:sp>
        <p:nvSpPr>
          <p:cNvPr id="9" name="Content Placeholder 2"/>
          <p:cNvSpPr txBox="1">
            <a:spLocks/>
          </p:cNvSpPr>
          <p:nvPr>
            <p:custDataLst>
              <p:tags r:id="rId4"/>
            </p:custDataLst>
          </p:nvPr>
        </p:nvSpPr>
        <p:spPr>
          <a:xfrm>
            <a:off x="652708" y="5268044"/>
            <a:ext cx="10885052" cy="130346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2pPr>
            <a:lvl3pPr marL="3556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3pPr>
            <a:lvl4pPr marL="539750" indent="-18415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4pPr>
            <a:lvl5pPr marL="719138" indent="-179388"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2000" dirty="0"/>
              <a:t>Remarques</a:t>
            </a:r>
            <a:r>
              <a:rPr lang="de-CH" sz="2000" dirty="0"/>
              <a:t> :</a:t>
            </a:r>
          </a:p>
          <a:p>
            <a:pPr lvl="1"/>
            <a:r>
              <a:rPr lang="fr-FR" sz="2000" dirty="0"/>
              <a:t>Parmi les STEP dont les stocks de floculant suffisent pour moins de 2 semaines, 1 STEP a plus de 100’000 EH et 2 entre 50’000 et 100’000 EH.</a:t>
            </a:r>
            <a:endParaRPr lang="de-CH" sz="2000" dirty="0"/>
          </a:p>
        </p:txBody>
      </p:sp>
      <p:grpSp>
        <p:nvGrpSpPr>
          <p:cNvPr id="3" name="Group 2"/>
          <p:cNvGrpSpPr/>
          <p:nvPr>
            <p:custDataLst>
              <p:tags r:id="rId5"/>
            </p:custDataLst>
          </p:nvPr>
        </p:nvGrpSpPr>
        <p:grpSpPr>
          <a:xfrm>
            <a:off x="646424" y="1991276"/>
            <a:ext cx="11199382" cy="3116178"/>
            <a:chOff x="646424" y="1991276"/>
            <a:chExt cx="11199382" cy="3116178"/>
          </a:xfrm>
        </p:grpSpPr>
        <p:pic>
          <p:nvPicPr>
            <p:cNvPr id="6" name="Picture 5"/>
            <p:cNvPicPr>
              <a:picLocks noChangeAspect="1"/>
            </p:cNvPicPr>
            <p:nvPr/>
          </p:nvPicPr>
          <p:blipFill>
            <a:blip r:embed="rId10"/>
            <a:stretch>
              <a:fillRect/>
            </a:stretch>
          </p:blipFill>
          <p:spPr>
            <a:xfrm>
              <a:off x="646424" y="2348880"/>
              <a:ext cx="10892102" cy="2758574"/>
            </a:xfrm>
            <a:prstGeom prst="rect">
              <a:avLst/>
            </a:prstGeom>
          </p:spPr>
        </p:pic>
        <p:sp>
          <p:nvSpPr>
            <p:cNvPr id="7" name="Content Placeholder 2"/>
            <p:cNvSpPr txBox="1">
              <a:spLocks/>
            </p:cNvSpPr>
            <p:nvPr/>
          </p:nvSpPr>
          <p:spPr>
            <a:xfrm>
              <a:off x="653473" y="2053232"/>
              <a:ext cx="10885052" cy="167493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2pPr>
              <a:lvl3pPr marL="3556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3pPr>
              <a:lvl4pPr marL="539750" indent="-18415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4pPr>
              <a:lvl5pPr marL="719138" indent="-179388"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2000" dirty="0"/>
                <a:t>Combien de temps vos réserves de floculant suffisent-elles?</a:t>
              </a:r>
              <a:endParaRPr lang="de-CH" sz="2000" dirty="0"/>
            </a:p>
          </p:txBody>
        </p:sp>
        <p:sp>
          <p:nvSpPr>
            <p:cNvPr id="8" name="TextBox 7"/>
            <p:cNvSpPr txBox="1"/>
            <p:nvPr/>
          </p:nvSpPr>
          <p:spPr>
            <a:xfrm>
              <a:off x="3935760" y="3429000"/>
              <a:ext cx="1800200" cy="276999"/>
            </a:xfrm>
            <a:prstGeom prst="rect">
              <a:avLst/>
            </a:prstGeom>
            <a:solidFill>
              <a:schemeClr val="bg1"/>
            </a:solidFill>
          </p:spPr>
          <p:txBody>
            <a:bodyPr wrap="square" lIns="0" tIns="0" rIns="0" bIns="0" rtlCol="0">
              <a:spAutoFit/>
            </a:bodyPr>
            <a:lstStyle/>
            <a:p>
              <a:r>
                <a:rPr lang="de-CH" dirty="0">
                  <a:solidFill>
                    <a:schemeClr val="tx1">
                      <a:lumMod val="65000"/>
                      <a:lumOff val="35000"/>
                    </a:schemeClr>
                  </a:solidFill>
                  <a:latin typeface="Arial" panose="020B0604020202020204" pitchFamily="34" charset="0"/>
                  <a:cs typeface="Arial" panose="020B0604020202020204" pitchFamily="34" charset="0"/>
                </a:rPr>
                <a:t>Monate  126</a:t>
              </a:r>
            </a:p>
          </p:txBody>
        </p:sp>
        <p:pic>
          <p:nvPicPr>
            <p:cNvPr id="10" name="Picture 9"/>
            <p:cNvPicPr>
              <a:picLocks noChangeAspect="1"/>
            </p:cNvPicPr>
            <p:nvPr/>
          </p:nvPicPr>
          <p:blipFill>
            <a:blip r:embed="rId11"/>
            <a:stretch>
              <a:fillRect/>
            </a:stretch>
          </p:blipFill>
          <p:spPr>
            <a:xfrm>
              <a:off x="8616380" y="1991276"/>
              <a:ext cx="3229426" cy="3000794"/>
            </a:xfrm>
            <a:prstGeom prst="rect">
              <a:avLst/>
            </a:prstGeom>
          </p:spPr>
        </p:pic>
        <p:sp>
          <p:nvSpPr>
            <p:cNvPr id="11" name="Oval 10"/>
            <p:cNvSpPr/>
            <p:nvPr/>
          </p:nvSpPr>
          <p:spPr>
            <a:xfrm>
              <a:off x="1055440" y="2890699"/>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Oval 11"/>
            <p:cNvSpPr/>
            <p:nvPr/>
          </p:nvSpPr>
          <p:spPr>
            <a:xfrm>
              <a:off x="1060848" y="3432518"/>
              <a:ext cx="288032" cy="28803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Oval 13"/>
            <p:cNvSpPr/>
            <p:nvPr/>
          </p:nvSpPr>
          <p:spPr>
            <a:xfrm>
              <a:off x="1055440" y="3981954"/>
              <a:ext cx="288032" cy="2880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5" name="TextBox 14"/>
          <p:cNvSpPr txBox="1"/>
          <p:nvPr>
            <p:custDataLst>
              <p:tags r:id="rId6"/>
            </p:custDataLst>
          </p:nvPr>
        </p:nvSpPr>
        <p:spPr>
          <a:xfrm>
            <a:off x="1473200" y="2857861"/>
            <a:ext cx="2270556" cy="307777"/>
          </a:xfrm>
          <a:prstGeom prst="rect">
            <a:avLst/>
          </a:prstGeom>
          <a:solidFill>
            <a:schemeClr val="bg1"/>
          </a:solidFill>
        </p:spPr>
        <p:txBody>
          <a:bodyPr wrap="square" lIns="0" tIns="0" rIns="0" bIns="0" rtlCol="0">
            <a:spAutoFit/>
          </a:bodyPr>
          <a:lstStyle/>
          <a:p>
            <a:r>
              <a:rPr lang="de-CH" sz="2000" dirty="0" err="1"/>
              <a:t>Moins</a:t>
            </a:r>
            <a:r>
              <a:rPr lang="de-CH" sz="2000" dirty="0"/>
              <a:t> de 2 </a:t>
            </a:r>
            <a:r>
              <a:rPr lang="de-CH" sz="2000" dirty="0" err="1"/>
              <a:t>semaines</a:t>
            </a:r>
            <a:endParaRPr lang="de-CH" sz="2000" dirty="0"/>
          </a:p>
        </p:txBody>
      </p:sp>
      <p:sp>
        <p:nvSpPr>
          <p:cNvPr id="16" name="TextBox 15"/>
          <p:cNvSpPr txBox="1"/>
          <p:nvPr>
            <p:custDataLst>
              <p:tags r:id="rId7"/>
            </p:custDataLst>
          </p:nvPr>
        </p:nvSpPr>
        <p:spPr>
          <a:xfrm>
            <a:off x="1458911" y="3391114"/>
            <a:ext cx="3232689" cy="307777"/>
          </a:xfrm>
          <a:prstGeom prst="rect">
            <a:avLst/>
          </a:prstGeom>
          <a:solidFill>
            <a:schemeClr val="bg1"/>
          </a:solidFill>
        </p:spPr>
        <p:txBody>
          <a:bodyPr wrap="square" lIns="0" tIns="0" rIns="0" bIns="0" rtlCol="0">
            <a:spAutoFit/>
          </a:bodyPr>
          <a:lstStyle/>
          <a:p>
            <a:r>
              <a:rPr lang="fr-FR" sz="2000" dirty="0"/>
              <a:t>De 2 semaines à 2 mois</a:t>
            </a:r>
            <a:endParaRPr lang="de-CH" sz="2000" dirty="0"/>
          </a:p>
        </p:txBody>
      </p:sp>
      <p:sp>
        <p:nvSpPr>
          <p:cNvPr id="17" name="TextBox 16"/>
          <p:cNvSpPr txBox="1"/>
          <p:nvPr>
            <p:custDataLst>
              <p:tags r:id="rId8"/>
            </p:custDataLst>
          </p:nvPr>
        </p:nvSpPr>
        <p:spPr>
          <a:xfrm>
            <a:off x="1458910" y="3986081"/>
            <a:ext cx="3232689" cy="307777"/>
          </a:xfrm>
          <a:prstGeom prst="rect">
            <a:avLst/>
          </a:prstGeom>
          <a:solidFill>
            <a:schemeClr val="bg1"/>
          </a:solidFill>
        </p:spPr>
        <p:txBody>
          <a:bodyPr wrap="square" lIns="0" tIns="0" rIns="0" bIns="0" rtlCol="0">
            <a:spAutoFit/>
          </a:bodyPr>
          <a:lstStyle/>
          <a:p>
            <a:r>
              <a:rPr lang="de-CH" sz="2000" dirty="0"/>
              <a:t>Plus de 2 </a:t>
            </a:r>
            <a:r>
              <a:rPr lang="de-CH" sz="2000" dirty="0" err="1"/>
              <a:t>mois</a:t>
            </a:r>
            <a:endParaRPr lang="de-CH" sz="2000" dirty="0"/>
          </a:p>
        </p:txBody>
      </p:sp>
    </p:spTree>
    <p:extLst>
      <p:ext uri="{BB962C8B-B14F-4D97-AF65-F5344CB8AC3E}">
        <p14:creationId xmlns:p14="http://schemas.microsoft.com/office/powerpoint/2010/main" val="307101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31182" y="693055"/>
            <a:ext cx="8898911" cy="812801"/>
          </a:xfrm>
        </p:spPr>
        <p:txBody>
          <a:bodyPr/>
          <a:lstStyle/>
          <a:p>
            <a:r>
              <a:rPr lang="fr-FR" dirty="0"/>
              <a:t>Près de la moitié des STEP ayant répondu n’ont pas de problème de livraison de floculant, plus d’un tiers ont des délais de livraison plus longs</a:t>
            </a:r>
            <a:endParaRPr lang="de-CH" dirty="0"/>
          </a:p>
        </p:txBody>
      </p:sp>
      <p:sp>
        <p:nvSpPr>
          <p:cNvPr id="4" name="Footer Placeholder 3"/>
          <p:cNvSpPr>
            <a:spLocks noGrp="1"/>
          </p:cNvSpPr>
          <p:nvPr>
            <p:ph type="ftr" sz="quarter" idx="11"/>
            <p:custDataLst>
              <p:tags r:id="rId2"/>
            </p:custDataLst>
          </p:nvPr>
        </p:nvSpPr>
        <p:spPr/>
        <p:txBody>
          <a:bodyPr/>
          <a:lstStyle/>
          <a:p>
            <a:r>
              <a:rPr lang="fr-FR" dirty="0"/>
              <a:t>Résultats de l’enquête sur la disponibilité des produits chimiques dans les STEP, état décembre 2022</a:t>
            </a:r>
          </a:p>
          <a:p>
            <a:endParaRPr lang="de-CH" dirty="0"/>
          </a:p>
        </p:txBody>
      </p:sp>
      <p:sp>
        <p:nvSpPr>
          <p:cNvPr id="5" name="Slide Number Placeholder 4"/>
          <p:cNvSpPr>
            <a:spLocks noGrp="1"/>
          </p:cNvSpPr>
          <p:nvPr>
            <p:ph type="sldNum" sz="quarter" idx="12"/>
            <p:custDataLst>
              <p:tags r:id="rId3"/>
            </p:custDataLst>
          </p:nvPr>
        </p:nvSpPr>
        <p:spPr/>
        <p:txBody>
          <a:bodyPr/>
          <a:lstStyle/>
          <a:p>
            <a:fld id="{442AD375-037F-43D0-B059-5172DA06796A}" type="slidenum">
              <a:rPr lang="de-CH" smtClean="0"/>
              <a:pPr/>
              <a:t>9</a:t>
            </a:fld>
            <a:endParaRPr lang="de-CH" dirty="0"/>
          </a:p>
        </p:txBody>
      </p:sp>
      <p:sp>
        <p:nvSpPr>
          <p:cNvPr id="7" name="Content Placeholder 2"/>
          <p:cNvSpPr txBox="1">
            <a:spLocks/>
          </p:cNvSpPr>
          <p:nvPr>
            <p:custDataLst>
              <p:tags r:id="rId4"/>
            </p:custDataLst>
          </p:nvPr>
        </p:nvSpPr>
        <p:spPr>
          <a:xfrm>
            <a:off x="652708" y="1538041"/>
            <a:ext cx="10885052" cy="167493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2pPr>
            <a:lvl3pPr marL="3556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3pPr>
            <a:lvl4pPr marL="539750" indent="-18415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4pPr>
            <a:lvl5pPr marL="719138" indent="-179388"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2000" dirty="0"/>
              <a:t/>
            </a:r>
            <a:br>
              <a:rPr lang="fr-FR" sz="2000" dirty="0"/>
            </a:br>
            <a:r>
              <a:rPr lang="fr-FR" sz="2000" dirty="0"/>
              <a:t>Comment est la situation actuelle pour les livraisons de floculant pour votre STEP?</a:t>
            </a:r>
            <a:endParaRPr lang="de-CH" sz="2000" dirty="0"/>
          </a:p>
        </p:txBody>
      </p:sp>
      <p:sp>
        <p:nvSpPr>
          <p:cNvPr id="19" name="Content Placeholder 2"/>
          <p:cNvSpPr txBox="1">
            <a:spLocks/>
          </p:cNvSpPr>
          <p:nvPr>
            <p:custDataLst>
              <p:tags r:id="rId5"/>
            </p:custDataLst>
          </p:nvPr>
        </p:nvSpPr>
        <p:spPr>
          <a:xfrm>
            <a:off x="652708" y="5138441"/>
            <a:ext cx="10885052" cy="167493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2pPr>
            <a:lvl3pPr marL="355600" indent="-1778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3pPr>
            <a:lvl4pPr marL="539750" indent="-18415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4pPr>
            <a:lvl5pPr marL="719138" indent="-179388"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2000" dirty="0"/>
              <a:t>Remarques </a:t>
            </a:r>
            <a:r>
              <a:rPr lang="de-CH" sz="2000" dirty="0"/>
              <a:t>:</a:t>
            </a:r>
          </a:p>
          <a:p>
            <a:pPr lvl="1"/>
            <a:r>
              <a:rPr lang="fr-FR" sz="2000" dirty="0"/>
              <a:t>1 STEP a indiqué obtenir trop peu de floculant, mais cette STEP n’a pas besoin de floculant</a:t>
            </a:r>
            <a:endParaRPr lang="de-CH" sz="2000" dirty="0"/>
          </a:p>
        </p:txBody>
      </p:sp>
      <p:grpSp>
        <p:nvGrpSpPr>
          <p:cNvPr id="17" name="Group 16"/>
          <p:cNvGrpSpPr/>
          <p:nvPr>
            <p:custDataLst>
              <p:tags r:id="rId6"/>
            </p:custDataLst>
          </p:nvPr>
        </p:nvGrpSpPr>
        <p:grpSpPr>
          <a:xfrm>
            <a:off x="652708" y="2204864"/>
            <a:ext cx="11312370" cy="3019846"/>
            <a:chOff x="652708" y="2204864"/>
            <a:chExt cx="11312370" cy="3019846"/>
          </a:xfrm>
        </p:grpSpPr>
        <p:grpSp>
          <p:nvGrpSpPr>
            <p:cNvPr id="18" name="Group 17"/>
            <p:cNvGrpSpPr/>
            <p:nvPr/>
          </p:nvGrpSpPr>
          <p:grpSpPr>
            <a:xfrm>
              <a:off x="652708" y="2204864"/>
              <a:ext cx="11059916" cy="2973250"/>
              <a:chOff x="652708" y="2132856"/>
              <a:chExt cx="11059916" cy="2973250"/>
            </a:xfrm>
          </p:grpSpPr>
          <p:pic>
            <p:nvPicPr>
              <p:cNvPr id="6" name="Picture 5"/>
              <p:cNvPicPr>
                <a:picLocks noChangeAspect="1"/>
              </p:cNvPicPr>
              <p:nvPr/>
            </p:nvPicPr>
            <p:blipFill>
              <a:blip r:embed="rId9"/>
              <a:stretch>
                <a:fillRect/>
              </a:stretch>
            </p:blipFill>
            <p:spPr>
              <a:xfrm>
                <a:off x="652708" y="2132856"/>
                <a:ext cx="11059916" cy="2973250"/>
              </a:xfrm>
              <a:prstGeom prst="rect">
                <a:avLst/>
              </a:prstGeom>
            </p:spPr>
          </p:pic>
          <p:sp>
            <p:nvSpPr>
              <p:cNvPr id="9" name="TextBox 8"/>
              <p:cNvSpPr txBox="1"/>
              <p:nvPr/>
            </p:nvSpPr>
            <p:spPr>
              <a:xfrm>
                <a:off x="1580802" y="3625279"/>
                <a:ext cx="7223266" cy="307777"/>
              </a:xfrm>
              <a:prstGeom prst="rect">
                <a:avLst/>
              </a:prstGeom>
              <a:solidFill>
                <a:schemeClr val="bg1"/>
              </a:solidFill>
            </p:spPr>
            <p:txBody>
              <a:bodyPr wrap="square" lIns="0" tIns="0" rIns="0" bIns="0" rtlCol="0">
                <a:spAutoFit/>
              </a:bodyPr>
              <a:lstStyle/>
              <a:p>
                <a:r>
                  <a:rPr lang="fr-FR" sz="2000" dirty="0"/>
                  <a:t>Nous ne recevons actuellement pas assez ou plus de floculant.</a:t>
                </a:r>
                <a:endParaRPr lang="de-CH" sz="2000" dirty="0"/>
              </a:p>
            </p:txBody>
          </p:sp>
          <p:sp>
            <p:nvSpPr>
              <p:cNvPr id="10" name="TextBox 9"/>
              <p:cNvSpPr txBox="1"/>
              <p:nvPr/>
            </p:nvSpPr>
            <p:spPr>
              <a:xfrm>
                <a:off x="1580801" y="2978744"/>
                <a:ext cx="6120680" cy="615553"/>
              </a:xfrm>
              <a:prstGeom prst="rect">
                <a:avLst/>
              </a:prstGeom>
              <a:solidFill>
                <a:schemeClr val="bg1"/>
              </a:solidFill>
            </p:spPr>
            <p:txBody>
              <a:bodyPr wrap="square" lIns="0" tIns="0" rIns="0" bIns="0" rtlCol="0">
                <a:spAutoFit/>
              </a:bodyPr>
              <a:lstStyle/>
              <a:p>
                <a:r>
                  <a:rPr lang="fr-FR" sz="2000" dirty="0"/>
                  <a:t>Assez de floculant sont livrés pour notre STEP, mais nous avons de plus longs délais de livraison.</a:t>
                </a:r>
                <a:endParaRPr lang="de-CH" sz="2000" dirty="0"/>
              </a:p>
            </p:txBody>
          </p:sp>
          <p:sp>
            <p:nvSpPr>
              <p:cNvPr id="11" name="TextBox 10"/>
              <p:cNvSpPr txBox="1"/>
              <p:nvPr/>
            </p:nvSpPr>
            <p:spPr>
              <a:xfrm>
                <a:off x="1580801" y="4176476"/>
                <a:ext cx="5832649" cy="307777"/>
              </a:xfrm>
              <a:prstGeom prst="rect">
                <a:avLst/>
              </a:prstGeom>
              <a:solidFill>
                <a:schemeClr val="bg1"/>
              </a:solidFill>
            </p:spPr>
            <p:txBody>
              <a:bodyPr wrap="square" lIns="0" tIns="0" rIns="0" bIns="0" rtlCol="0">
                <a:spAutoFit/>
              </a:bodyPr>
              <a:lstStyle/>
              <a:p>
                <a:r>
                  <a:rPr lang="de-CH" sz="2000" dirty="0" err="1"/>
                  <a:t>Autre</a:t>
                </a:r>
                <a:endParaRPr lang="de-CH" sz="2000" dirty="0"/>
              </a:p>
            </p:txBody>
          </p:sp>
          <p:sp>
            <p:nvSpPr>
              <p:cNvPr id="12" name="TextBox 11"/>
              <p:cNvSpPr txBox="1"/>
              <p:nvPr/>
            </p:nvSpPr>
            <p:spPr>
              <a:xfrm>
                <a:off x="8251808" y="2489644"/>
                <a:ext cx="552260" cy="307777"/>
              </a:xfrm>
              <a:prstGeom prst="rect">
                <a:avLst/>
              </a:prstGeom>
              <a:solidFill>
                <a:schemeClr val="bg1"/>
              </a:solidFill>
            </p:spPr>
            <p:txBody>
              <a:bodyPr wrap="square" lIns="0" tIns="0" rIns="0" bIns="0" rtlCol="0">
                <a:spAutoFit/>
              </a:bodyPr>
              <a:lstStyle/>
              <a:p>
                <a:r>
                  <a:rPr lang="de-CH" sz="2000" dirty="0"/>
                  <a:t>172</a:t>
                </a:r>
              </a:p>
            </p:txBody>
          </p:sp>
          <p:sp>
            <p:nvSpPr>
              <p:cNvPr id="13" name="TextBox 12"/>
              <p:cNvSpPr txBox="1"/>
              <p:nvPr/>
            </p:nvSpPr>
            <p:spPr>
              <a:xfrm>
                <a:off x="8242991" y="3111444"/>
                <a:ext cx="552260" cy="307777"/>
              </a:xfrm>
              <a:prstGeom prst="rect">
                <a:avLst/>
              </a:prstGeom>
              <a:solidFill>
                <a:schemeClr val="bg1"/>
              </a:solidFill>
            </p:spPr>
            <p:txBody>
              <a:bodyPr wrap="square" lIns="0" tIns="0" rIns="0" bIns="0" rtlCol="0">
                <a:spAutoFit/>
              </a:bodyPr>
              <a:lstStyle/>
              <a:p>
                <a:r>
                  <a:rPr lang="de-CH" sz="2000" dirty="0"/>
                  <a:t>144</a:t>
                </a:r>
              </a:p>
            </p:txBody>
          </p:sp>
          <p:sp>
            <p:nvSpPr>
              <p:cNvPr id="14" name="TextBox 13"/>
              <p:cNvSpPr txBox="1"/>
              <p:nvPr/>
            </p:nvSpPr>
            <p:spPr>
              <a:xfrm>
                <a:off x="8510164" y="3619481"/>
                <a:ext cx="276130" cy="307777"/>
              </a:xfrm>
              <a:prstGeom prst="rect">
                <a:avLst/>
              </a:prstGeom>
              <a:solidFill>
                <a:schemeClr val="bg1"/>
              </a:solidFill>
            </p:spPr>
            <p:txBody>
              <a:bodyPr wrap="square" lIns="0" tIns="0" rIns="0" bIns="0" rtlCol="0">
                <a:spAutoFit/>
              </a:bodyPr>
              <a:lstStyle/>
              <a:p>
                <a:r>
                  <a:rPr lang="de-CH" sz="2000" dirty="0"/>
                  <a:t>2</a:t>
                </a:r>
              </a:p>
            </p:txBody>
          </p:sp>
          <p:sp>
            <p:nvSpPr>
              <p:cNvPr id="15" name="TextBox 14"/>
              <p:cNvSpPr txBox="1"/>
              <p:nvPr/>
            </p:nvSpPr>
            <p:spPr>
              <a:xfrm>
                <a:off x="8446327" y="4328239"/>
                <a:ext cx="403804" cy="307777"/>
              </a:xfrm>
              <a:prstGeom prst="rect">
                <a:avLst/>
              </a:prstGeom>
              <a:solidFill>
                <a:schemeClr val="bg1"/>
              </a:solidFill>
            </p:spPr>
            <p:txBody>
              <a:bodyPr wrap="square" lIns="0" tIns="0" rIns="0" bIns="0" rtlCol="0">
                <a:spAutoFit/>
              </a:bodyPr>
              <a:lstStyle/>
              <a:p>
                <a:r>
                  <a:rPr lang="de-CH" sz="2000" dirty="0"/>
                  <a:t>54</a:t>
                </a:r>
              </a:p>
            </p:txBody>
          </p:sp>
          <p:sp>
            <p:nvSpPr>
              <p:cNvPr id="16" name="TextBox 15"/>
              <p:cNvSpPr txBox="1"/>
              <p:nvPr/>
            </p:nvSpPr>
            <p:spPr>
              <a:xfrm>
                <a:off x="4916305" y="2505131"/>
                <a:ext cx="552260" cy="307777"/>
              </a:xfrm>
              <a:prstGeom prst="rect">
                <a:avLst/>
              </a:prstGeom>
              <a:solidFill>
                <a:schemeClr val="bg1"/>
              </a:solidFill>
            </p:spPr>
            <p:txBody>
              <a:bodyPr wrap="square" lIns="0" tIns="0" rIns="0" bIns="0" rtlCol="0">
                <a:spAutoFit/>
              </a:bodyPr>
              <a:lstStyle/>
              <a:p>
                <a:endParaRPr lang="de-CH" sz="2000" dirty="0"/>
              </a:p>
            </p:txBody>
          </p:sp>
        </p:grpSp>
        <p:pic>
          <p:nvPicPr>
            <p:cNvPr id="8" name="Picture 7"/>
            <p:cNvPicPr>
              <a:picLocks noChangeAspect="1"/>
            </p:cNvPicPr>
            <p:nvPr/>
          </p:nvPicPr>
          <p:blipFill>
            <a:blip r:embed="rId10"/>
            <a:stretch>
              <a:fillRect/>
            </a:stretch>
          </p:blipFill>
          <p:spPr>
            <a:xfrm>
              <a:off x="8859495" y="2204864"/>
              <a:ext cx="3105583" cy="3019846"/>
            </a:xfrm>
            <a:prstGeom prst="rect">
              <a:avLst/>
            </a:prstGeom>
          </p:spPr>
        </p:pic>
        <p:sp>
          <p:nvSpPr>
            <p:cNvPr id="20" name="Oval 19"/>
            <p:cNvSpPr/>
            <p:nvPr/>
          </p:nvSpPr>
          <p:spPr>
            <a:xfrm>
              <a:off x="1121392" y="2601534"/>
              <a:ext cx="288032" cy="2880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Oval 20"/>
            <p:cNvSpPr/>
            <p:nvPr/>
          </p:nvSpPr>
          <p:spPr>
            <a:xfrm>
              <a:off x="1121059" y="3139122"/>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Oval 21"/>
            <p:cNvSpPr/>
            <p:nvPr/>
          </p:nvSpPr>
          <p:spPr>
            <a:xfrm>
              <a:off x="1121059" y="3695460"/>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Oval 22"/>
            <p:cNvSpPr/>
            <p:nvPr/>
          </p:nvSpPr>
          <p:spPr>
            <a:xfrm>
              <a:off x="1123139" y="4250124"/>
              <a:ext cx="288032" cy="28803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24" name="TextBox 23"/>
          <p:cNvSpPr txBox="1"/>
          <p:nvPr>
            <p:custDataLst>
              <p:tags r:id="rId7"/>
            </p:custDataLst>
          </p:nvPr>
        </p:nvSpPr>
        <p:spPr>
          <a:xfrm>
            <a:off x="1580801" y="2559575"/>
            <a:ext cx="6120680" cy="307777"/>
          </a:xfrm>
          <a:prstGeom prst="rect">
            <a:avLst/>
          </a:prstGeom>
          <a:solidFill>
            <a:schemeClr val="bg1"/>
          </a:solidFill>
        </p:spPr>
        <p:txBody>
          <a:bodyPr wrap="square" lIns="0" tIns="0" rIns="0" bIns="0" rtlCol="0">
            <a:spAutoFit/>
          </a:bodyPr>
          <a:lstStyle/>
          <a:p>
            <a:r>
              <a:rPr lang="fr-FR" sz="2000" dirty="0"/>
              <a:t>Bien, il n’y a pas de problème.</a:t>
            </a:r>
            <a:endParaRPr lang="de-CH" sz="2000" dirty="0"/>
          </a:p>
        </p:txBody>
      </p:sp>
    </p:spTree>
    <p:extLst>
      <p:ext uri="{BB962C8B-B14F-4D97-AF65-F5344CB8AC3E}">
        <p14:creationId xmlns:p14="http://schemas.microsoft.com/office/powerpoint/2010/main" val="32091250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VSA">
  <a:themeElements>
    <a:clrScheme name="VSA">
      <a:dk1>
        <a:sysClr val="windowText" lastClr="000000"/>
      </a:dk1>
      <a:lt1>
        <a:sysClr val="window" lastClr="FFFFFF"/>
      </a:lt1>
      <a:dk2>
        <a:srgbClr val="0E88D2"/>
      </a:dk2>
      <a:lt2>
        <a:srgbClr val="CBE0F4"/>
      </a:lt2>
      <a:accent1>
        <a:srgbClr val="0E88D2"/>
      </a:accent1>
      <a:accent2>
        <a:srgbClr val="C0504D"/>
      </a:accent2>
      <a:accent3>
        <a:srgbClr val="9BBB59"/>
      </a:accent3>
      <a:accent4>
        <a:srgbClr val="D3C50D"/>
      </a:accent4>
      <a:accent5>
        <a:srgbClr val="4BACC6"/>
      </a:accent5>
      <a:accent6>
        <a:srgbClr val="F79646"/>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sentationsvorlage VSA 16_9 V1" id="{23BF3ACE-593F-4884-AC9F-4B052B9B4AD7}" vid="{AD13EDA2-6914-4FD1-A2D0-9D7E0BAF28E1}"/>
    </a:ext>
  </a:extLst>
</a:theme>
</file>

<file path=ppt/theme/theme2.xml><?xml version="1.0" encoding="utf-8"?>
<a:theme xmlns:a="http://schemas.openxmlformats.org/drawingml/2006/main" name="Office Theme">
  <a:themeElements>
    <a:clrScheme name="VSA">
      <a:dk1>
        <a:sysClr val="windowText" lastClr="000000"/>
      </a:dk1>
      <a:lt1>
        <a:sysClr val="window" lastClr="FFFFFF"/>
      </a:lt1>
      <a:dk2>
        <a:srgbClr val="0E88D2"/>
      </a:dk2>
      <a:lt2>
        <a:srgbClr val="CBE0F4"/>
      </a:lt2>
      <a:accent1>
        <a:srgbClr val="0E88D2"/>
      </a:accent1>
      <a:accent2>
        <a:srgbClr val="C0504D"/>
      </a:accent2>
      <a:accent3>
        <a:srgbClr val="9BBB59"/>
      </a:accent3>
      <a:accent4>
        <a:srgbClr val="D3C50D"/>
      </a:accent4>
      <a:accent5>
        <a:srgbClr val="4BACC6"/>
      </a:accent5>
      <a:accent6>
        <a:srgbClr val="F79646"/>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SA">
      <a:dk1>
        <a:sysClr val="windowText" lastClr="000000"/>
      </a:dk1>
      <a:lt1>
        <a:sysClr val="window" lastClr="FFFFFF"/>
      </a:lt1>
      <a:dk2>
        <a:srgbClr val="0E88D2"/>
      </a:dk2>
      <a:lt2>
        <a:srgbClr val="CBE0F4"/>
      </a:lt2>
      <a:accent1>
        <a:srgbClr val="0E88D2"/>
      </a:accent1>
      <a:accent2>
        <a:srgbClr val="C0504D"/>
      </a:accent2>
      <a:accent3>
        <a:srgbClr val="9BBB59"/>
      </a:accent3>
      <a:accent4>
        <a:srgbClr val="D3C50D"/>
      </a:accent4>
      <a:accent5>
        <a:srgbClr val="4BACC6"/>
      </a:accent5>
      <a:accent6>
        <a:srgbClr val="F79646"/>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Präsentationsvorlage VSA 16_9</Template>
  <TotalTime>0</TotalTime>
  <Words>1940</Words>
  <Application>Microsoft Office PowerPoint</Application>
  <PresentationFormat>Widescreen</PresentationFormat>
  <Paragraphs>200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VSA</vt:lpstr>
      <vt:lpstr>Aperçu sur la disponibilité des produits chimiques dans les  STEP en Suisse, résultats de l’enquête, état décembre 2022</vt:lpstr>
      <vt:lpstr>Résumé</vt:lpstr>
      <vt:lpstr>Résumé</vt:lpstr>
      <vt:lpstr>389 STEP ont répondu à l’enquête dont des STEP de toutes tailles et régions de Suisse</vt:lpstr>
      <vt:lpstr>Plus d’un tiers des STEP ayant répondu a pour plus de 2 mois de précipitants en stock. Près de 50 % ont des stocks pour 2 semaines à 2 mois, ce qui est suffisant. 17 STEP ont moins de 2 semaines de stock dont de nombreuses grosses installations.</vt:lpstr>
      <vt:lpstr>97% des STEP ayant répondu avec élimination du P peuvent bien précipiter le phosphore, 7 STEP ne peuvent précipiter que partiellement</vt:lpstr>
      <vt:lpstr>Env. un quart des STEP ayant répondu ne savent pas si elles recevront suffisamment de précipitants ; les exploitants des autres STEP sont confiants.</vt:lpstr>
      <vt:lpstr>60 % des STEP ayant répondu ont des floculant pour plus de 2 mois, environ un tiers pour 2 semaines à 2 mois</vt:lpstr>
      <vt:lpstr>Près de la moitié des STEP ayant répondu n’ont pas de problème de livraison de floculant, plus d’un tiers ont des délais de livraison plus longs</vt:lpstr>
      <vt:lpstr>Plus des trois quarts de toutes les STEP ayant répondu estiment qu’elles recevront probablement suffisamment de floculant ; 13 STEP indiquent que la situation est incertaine.</vt:lpstr>
      <vt:lpstr>À part les précipitants et les floculant, il semble qu’aucun autre des produits chimiques utilisés dans de nombreuses STEP ne soit rare</vt:lpstr>
      <vt:lpstr>Il n’y a actuellement aucun problème pour de nombreuses STEP. Toutefois, il est momentanément important de bien planifier et de commander les produits chimiques précocement. Les prix ont fortement augmenté. Une communication claire des autorités est souhaitée.</vt:lpstr>
      <vt:lpstr>Quelques STEP ont indiqué les points suivants :</vt:lpstr>
      <vt:lpstr>Perspectives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2023-01-27T13:09:56Z</dcterms:created>
  <dcterms:modified xsi:type="dcterms:W3CDTF">2023-01-31T10:40:18Z</dcterms:modified>
</cp:coreProperties>
</file>